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57" r:id="rId7"/>
    <p:sldId id="260" r:id="rId8"/>
    <p:sldId id="261" r:id="rId9"/>
    <p:sldId id="259" r:id="rId10"/>
    <p:sldId id="266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742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849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869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5140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849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1600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9235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122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590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1855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309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3238-5462-453A-ACF9-5201CB99DF90}" type="datetimeFigureOut">
              <a:rPr lang="es-CO" smtClean="0"/>
              <a:t>1/02/2022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31E71-DEBE-4ACA-B910-F6499E8CF7F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918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andra.marin@consortia.com.co" TargetMode="External"/><Relationship Id="rId7" Type="http://schemas.openxmlformats.org/officeDocument/2006/relationships/hyperlink" Target="mailto:andrea.quintero@consortia.com.co" TargetMode="External"/><Relationship Id="rId2" Type="http://schemas.openxmlformats.org/officeDocument/2006/relationships/hyperlink" Target="mailto:cesar.rendon@consortia.com.c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ulio@booklick.co" TargetMode="External"/><Relationship Id="rId5" Type="http://schemas.openxmlformats.org/officeDocument/2006/relationships/hyperlink" Target="mailto:marco.ruiz@consortia.com.co" TargetMode="External"/><Relationship Id="rId4" Type="http://schemas.openxmlformats.org/officeDocument/2006/relationships/hyperlink" Target="mailto:paula.saavedra@consortia.com.c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hdmendieta@ut.edu.c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webmaster@ut.edu.c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estudiosprevios@ut.edu.co" TargetMode="External"/><Relationship Id="rId2" Type="http://schemas.openxmlformats.org/officeDocument/2006/relationships/hyperlink" Target="mailto:lclozanor@ut.edu.c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mailto:contratacion@ut.edu.co" TargetMode="External"/><Relationship Id="rId4" Type="http://schemas.openxmlformats.org/officeDocument/2006/relationships/hyperlink" Target="mailto:estudiospreviosut@ut.edu.co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clozanor@ut.edu.co" TargetMode="External"/><Relationship Id="rId2" Type="http://schemas.openxmlformats.org/officeDocument/2006/relationships/hyperlink" Target="mailto:estampillasut@ut.edu.c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dcf@ut.edu.co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j.penuela@elibro.co" TargetMode="External"/><Relationship Id="rId13" Type="http://schemas.openxmlformats.org/officeDocument/2006/relationships/hyperlink" Target="mailto:mcortiz@vlex.com" TargetMode="External"/><Relationship Id="rId3" Type="http://schemas.openxmlformats.org/officeDocument/2006/relationships/hyperlink" Target="mailto:Ivan.Useche@mheducation.com" TargetMode="External"/><Relationship Id="rId7" Type="http://schemas.openxmlformats.org/officeDocument/2006/relationships/hyperlink" Target="mailto:dlongan@ebsco.com" TargetMode="External"/><Relationship Id="rId12" Type="http://schemas.openxmlformats.org/officeDocument/2006/relationships/hyperlink" Target="mailto:yerly.rodriguez@legis.com.co" TargetMode="External"/><Relationship Id="rId2" Type="http://schemas.openxmlformats.org/officeDocument/2006/relationships/hyperlink" Target="mailto:edna.hernandez@publiciencia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ireccioncomercial@ecoeediciones.com" TargetMode="External"/><Relationship Id="rId11" Type="http://schemas.openxmlformats.org/officeDocument/2006/relationships/hyperlink" Target="mailto:jhon.balaguera@digitalcontent.com.co" TargetMode="External"/><Relationship Id="rId5" Type="http://schemas.openxmlformats.org/officeDocument/2006/relationships/hyperlink" Target="mailto:dfayarza@magisterio.com.co" TargetMode="External"/><Relationship Id="rId10" Type="http://schemas.openxmlformats.org/officeDocument/2006/relationships/hyperlink" Target="mailto:comercial1@edicionesdelau.com" TargetMode="External"/><Relationship Id="rId4" Type="http://schemas.openxmlformats.org/officeDocument/2006/relationships/hyperlink" Target="mailto:rordonez@geintech.com.co" TargetMode="External"/><Relationship Id="rId9" Type="http://schemas.openxmlformats.org/officeDocument/2006/relationships/hyperlink" Target="mailto:juan.romero@dotlib.co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mailto:andrea.quintero@consortia.com.c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onvenioscontratacion@ut.edu.co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41119" y="4667851"/>
            <a:ext cx="9972503" cy="701448"/>
          </a:xfrm>
        </p:spPr>
        <p:txBody>
          <a:bodyPr>
            <a:normAutofit fontScale="90000"/>
          </a:bodyPr>
          <a:lstStyle/>
          <a:p>
            <a: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BIBLIOTECA RAFAEL PARGA CORTÉS</a:t>
            </a:r>
            <a:br>
              <a:rPr lang="es-C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SUSCRIPCIÓN Y RENOVACIÓN BASES DE DATOS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61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200" y="422478"/>
            <a:ext cx="10515600" cy="890934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solidFill>
                  <a:srgbClr val="C00000"/>
                </a:solidFill>
              </a:rPr>
              <a:t>CONTACTOS CONSORTIA</a:t>
            </a:r>
            <a:endParaRPr lang="es-CO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82846"/>
              </p:ext>
            </p:extLst>
          </p:nvPr>
        </p:nvGraphicFramePr>
        <p:xfrm>
          <a:off x="556952" y="1587729"/>
          <a:ext cx="11371813" cy="39901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184">
                  <a:extLst>
                    <a:ext uri="{9D8B030D-6E8A-4147-A177-3AD203B41FA5}">
                      <a16:colId xmlns:a16="http://schemas.microsoft.com/office/drawing/2014/main" val="3255692453"/>
                    </a:ext>
                  </a:extLst>
                </a:gridCol>
                <a:gridCol w="1501259">
                  <a:extLst>
                    <a:ext uri="{9D8B030D-6E8A-4147-A177-3AD203B41FA5}">
                      <a16:colId xmlns:a16="http://schemas.microsoft.com/office/drawing/2014/main" val="776545284"/>
                    </a:ext>
                  </a:extLst>
                </a:gridCol>
                <a:gridCol w="1096729">
                  <a:extLst>
                    <a:ext uri="{9D8B030D-6E8A-4147-A177-3AD203B41FA5}">
                      <a16:colId xmlns:a16="http://schemas.microsoft.com/office/drawing/2014/main" val="846654127"/>
                    </a:ext>
                  </a:extLst>
                </a:gridCol>
                <a:gridCol w="1782712">
                  <a:extLst>
                    <a:ext uri="{9D8B030D-6E8A-4147-A177-3AD203B41FA5}">
                      <a16:colId xmlns:a16="http://schemas.microsoft.com/office/drawing/2014/main" val="3421302510"/>
                    </a:ext>
                  </a:extLst>
                </a:gridCol>
                <a:gridCol w="1618960">
                  <a:extLst>
                    <a:ext uri="{9D8B030D-6E8A-4147-A177-3AD203B41FA5}">
                      <a16:colId xmlns:a16="http://schemas.microsoft.com/office/drawing/2014/main" val="1381620630"/>
                    </a:ext>
                  </a:extLst>
                </a:gridCol>
                <a:gridCol w="2244437">
                  <a:extLst>
                    <a:ext uri="{9D8B030D-6E8A-4147-A177-3AD203B41FA5}">
                      <a16:colId xmlns:a16="http://schemas.microsoft.com/office/drawing/2014/main" val="3608298330"/>
                    </a:ext>
                  </a:extLst>
                </a:gridCol>
                <a:gridCol w="1130532">
                  <a:extLst>
                    <a:ext uri="{9D8B030D-6E8A-4147-A177-3AD203B41FA5}">
                      <a16:colId xmlns:a16="http://schemas.microsoft.com/office/drawing/2014/main" val="1812949015"/>
                    </a:ext>
                  </a:extLst>
                </a:gridCol>
              </a:tblGrid>
              <a:tr h="88587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j-lt"/>
                        </a:rPr>
                        <a:t>EMPRESA/RECURSO</a:t>
                      </a:r>
                      <a:endParaRPr lang="es-CO" sz="1400" b="1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>
                          <a:effectLst/>
                          <a:latin typeface="+mj-lt"/>
                        </a:rPr>
                        <a:t>REPRESENTANTE LEGAL</a:t>
                      </a:r>
                      <a:endParaRPr lang="es-CO" sz="1400" b="1" i="0" u="none" strike="noStrike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>
                          <a:effectLst/>
                          <a:latin typeface="+mj-lt"/>
                        </a:rPr>
                        <a:t>NIT</a:t>
                      </a:r>
                      <a:endParaRPr lang="es-CO" sz="1400" b="1" i="0" u="none" strike="noStrike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>
                          <a:effectLst/>
                          <a:latin typeface="+mj-lt"/>
                        </a:rPr>
                        <a:t>DIRECCIÓN ENVÍO</a:t>
                      </a:r>
                      <a:endParaRPr lang="es-CO" sz="1400" b="1" i="0" u="none" strike="noStrike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j-lt"/>
                        </a:rPr>
                        <a:t>CONTACTOS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j-lt"/>
                        </a:rPr>
                        <a:t>CORREO ELECTRONICO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  <a:latin typeface="+mj-lt"/>
                        </a:rPr>
                        <a:t>NÚMERO CELULAR 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726283"/>
                  </a:ext>
                </a:extLst>
              </a:tr>
              <a:tr h="44416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CONSORTIA - CONSORCIO COLOMBIA</a:t>
                      </a:r>
                      <a:endParaRPr lang="es-CO" sz="1400" b="0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Cesar </a:t>
                      </a:r>
                      <a:r>
                        <a:rPr lang="es-CO" sz="1400" u="none" strike="noStrike" dirty="0" smtClean="0">
                          <a:effectLst/>
                          <a:latin typeface="+mj-lt"/>
                        </a:rPr>
                        <a:t>Rendón</a:t>
                      </a:r>
                      <a:endParaRPr lang="es-CO" sz="1400" b="0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900557235-1</a:t>
                      </a:r>
                      <a:endParaRPr lang="es-CO" sz="1400" b="0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ES" sz="1400" u="none" strike="noStrike" dirty="0">
                          <a:effectLst/>
                          <a:latin typeface="+mj-lt"/>
                        </a:rPr>
                        <a:t>Calle 146 # 7 - 64 Oficina 704</a:t>
                      </a:r>
                      <a:endParaRPr lang="es-ES" sz="1400" b="0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Cesar </a:t>
                      </a:r>
                      <a:r>
                        <a:rPr lang="es-CO" sz="1400" u="none" strike="noStrike" dirty="0" smtClean="0">
                          <a:effectLst/>
                          <a:latin typeface="+mj-lt"/>
                        </a:rPr>
                        <a:t>Rendón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sng" strike="noStrike" dirty="0">
                          <a:effectLst/>
                          <a:latin typeface="+mj-lt"/>
                          <a:hlinkClick r:id="rId2"/>
                        </a:rPr>
                        <a:t>cesar.rendon@consortia.com.co </a:t>
                      </a:r>
                      <a:endParaRPr lang="es-CO" sz="1100" b="0" i="0" u="sng" strike="noStrike" dirty="0">
                        <a:solidFill>
                          <a:srgbClr val="0563C1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  <a:latin typeface="+mj-lt"/>
                        </a:rPr>
                        <a:t>313 4961092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104732"/>
                  </a:ext>
                </a:extLst>
              </a:tr>
              <a:tr h="444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Sandra </a:t>
                      </a:r>
                      <a:r>
                        <a:rPr lang="es-CO" sz="1400" u="none" strike="noStrike" dirty="0" smtClean="0">
                          <a:effectLst/>
                          <a:latin typeface="+mj-lt"/>
                        </a:rPr>
                        <a:t>Marín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sng" strike="noStrike" dirty="0">
                          <a:effectLst/>
                          <a:latin typeface="+mj-lt"/>
                          <a:hlinkClick r:id="rId3"/>
                        </a:rPr>
                        <a:t>sandra.marin@consortia.com.co </a:t>
                      </a:r>
                      <a:endParaRPr lang="es-CO" sz="1100" b="0" i="0" u="sng" strike="noStrike" dirty="0">
                        <a:solidFill>
                          <a:srgbClr val="0563C1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  <a:latin typeface="+mj-lt"/>
                        </a:rPr>
                        <a:t>315 8442889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16910"/>
                  </a:ext>
                </a:extLst>
              </a:tr>
              <a:tr h="8858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  <a:latin typeface="+mj-lt"/>
                        </a:rPr>
                        <a:t>Paula Saavedra</a:t>
                      </a:r>
                      <a:br>
                        <a:rPr lang="it-IT" sz="1400" u="none" strike="noStrike" dirty="0">
                          <a:effectLst/>
                          <a:latin typeface="+mj-lt"/>
                        </a:rPr>
                      </a:br>
                      <a:r>
                        <a:rPr lang="it-IT" sz="1400" u="none" strike="noStrike" dirty="0">
                          <a:effectLst/>
                          <a:latin typeface="+mj-lt"/>
                        </a:rPr>
                        <a:t>Marco Leandro Ruiz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  <a:hlinkClick r:id="rId4"/>
                        </a:rPr>
                        <a:t>paula.saavedra@consortia.com.co</a:t>
                      </a:r>
                      <a:r>
                        <a:rPr lang="es-CO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lang="es-CO" sz="1100" u="sng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es-CO" sz="1100" u="sng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es-CO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  <a:hlinkClick r:id="rId5"/>
                        </a:rPr>
                        <a:t>marco.ruiz@consortia.com.co</a:t>
                      </a:r>
                      <a:r>
                        <a:rPr lang="es-CO" sz="1100" u="sng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endParaRPr lang="es-CO" sz="1100" u="sng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  <a:latin typeface="+mj-lt"/>
                        </a:rPr>
                        <a:t>300 4414574</a:t>
                      </a:r>
                      <a:br>
                        <a:rPr lang="es-CO" sz="1100" u="none" strike="noStrike">
                          <a:effectLst/>
                          <a:latin typeface="+mj-lt"/>
                        </a:rPr>
                      </a:br>
                      <a:r>
                        <a:rPr lang="es-CO" sz="1100" u="none" strike="noStrike">
                          <a:effectLst/>
                          <a:latin typeface="+mj-lt"/>
                        </a:rPr>
                        <a:t>317 8668341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959938"/>
                  </a:ext>
                </a:extLst>
              </a:tr>
              <a:tr h="8858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Julio Alviz</a:t>
                      </a:r>
                      <a:br>
                        <a:rPr lang="es-CO" sz="1400" u="none" strike="noStrike" dirty="0">
                          <a:effectLst/>
                          <a:latin typeface="+mj-lt"/>
                        </a:rPr>
                      </a:br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Tatiana Guevara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sng" strike="noStrike" dirty="0">
                          <a:effectLst/>
                          <a:latin typeface="+mj-lt"/>
                          <a:hlinkClick r:id="rId6"/>
                        </a:rPr>
                        <a:t>julio@booklick.co </a:t>
                      </a:r>
                      <a:br>
                        <a:rPr lang="es-CO" sz="1100" u="sng" strike="noStrike" dirty="0">
                          <a:effectLst/>
                          <a:latin typeface="+mj-lt"/>
                          <a:hlinkClick r:id="rId6"/>
                        </a:rPr>
                      </a:br>
                      <a:r>
                        <a:rPr lang="es-CO" sz="1100" u="sng" strike="noStrike" dirty="0">
                          <a:effectLst/>
                          <a:latin typeface="+mj-lt"/>
                          <a:hlinkClick r:id="rId6"/>
                        </a:rPr>
                        <a:t>tatiana@booklick.co</a:t>
                      </a:r>
                      <a:endParaRPr lang="es-CO" sz="1100" b="0" i="0" u="sng" strike="noStrike" dirty="0">
                        <a:solidFill>
                          <a:srgbClr val="0563C1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  <a:latin typeface="+mj-lt"/>
                        </a:rPr>
                        <a:t>315 8351430</a:t>
                      </a:r>
                      <a:br>
                        <a:rPr lang="es-CO" sz="1100" u="none" strike="noStrike" dirty="0">
                          <a:effectLst/>
                          <a:latin typeface="+mj-lt"/>
                        </a:rPr>
                      </a:br>
                      <a:r>
                        <a:rPr lang="es-CO" sz="1100" u="none" strike="noStrike" dirty="0">
                          <a:effectLst/>
                          <a:latin typeface="+mj-lt"/>
                        </a:rPr>
                        <a:t>301 7103806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020099"/>
                  </a:ext>
                </a:extLst>
              </a:tr>
              <a:tr h="44416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u="none" strike="noStrike" dirty="0">
                          <a:effectLst/>
                          <a:latin typeface="+mj-lt"/>
                        </a:rPr>
                        <a:t>Andrea Quintero </a:t>
                      </a:r>
                      <a:endParaRPr lang="es-CO" sz="1400" b="0" i="0" u="none" strike="noStrike" dirty="0">
                        <a:solidFill>
                          <a:srgbClr val="222222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sng" strike="noStrike">
                          <a:effectLst/>
                          <a:latin typeface="+mj-lt"/>
                          <a:hlinkClick r:id="rId7"/>
                        </a:rPr>
                        <a:t>andrea.quintero@consortia.com.co</a:t>
                      </a:r>
                      <a:endParaRPr lang="es-CO" sz="1100" b="0" i="0" u="sng" strike="noStrike">
                        <a:solidFill>
                          <a:srgbClr val="0563C1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  <a:latin typeface="+mj-lt"/>
                        </a:rPr>
                        <a:t>301 6741684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598" marR="7598" marT="759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0459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312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50225" y="398376"/>
            <a:ext cx="9386455" cy="1031414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solidFill>
                  <a:srgbClr val="C00000"/>
                </a:solidFill>
              </a:rPr>
              <a:t>PROCESO CONTRATACIÓN BASES DE DATOS</a:t>
            </a:r>
            <a:endParaRPr lang="es-CO" sz="3600" b="1" dirty="0">
              <a:solidFill>
                <a:srgbClr val="C0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382" y="2593356"/>
            <a:ext cx="2585258" cy="2800911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70199"/>
              </p:ext>
            </p:extLst>
          </p:nvPr>
        </p:nvGraphicFramePr>
        <p:xfrm>
          <a:off x="573578" y="1981812"/>
          <a:ext cx="8661862" cy="4635297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50998">
                  <a:extLst>
                    <a:ext uri="{9D8B030D-6E8A-4147-A177-3AD203B41FA5}">
                      <a16:colId xmlns:a16="http://schemas.microsoft.com/office/drawing/2014/main" val="3494245438"/>
                    </a:ext>
                  </a:extLst>
                </a:gridCol>
                <a:gridCol w="8210864">
                  <a:extLst>
                    <a:ext uri="{9D8B030D-6E8A-4147-A177-3AD203B41FA5}">
                      <a16:colId xmlns:a16="http://schemas.microsoft.com/office/drawing/2014/main" val="4130687039"/>
                    </a:ext>
                  </a:extLst>
                </a:gridCol>
              </a:tblGrid>
              <a:tr h="392196">
                <a:tc>
                  <a:txBody>
                    <a:bodyPr/>
                    <a:lstStyle/>
                    <a:p>
                      <a:r>
                        <a:rPr lang="es-CO" sz="1800" b="0" dirty="0" smtClean="0"/>
                        <a:t>1.</a:t>
                      </a:r>
                      <a:endParaRPr lang="es-CO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0" dirty="0" smtClean="0"/>
                        <a:t>Se recibe propuesta del proveedor,</a:t>
                      </a:r>
                      <a:r>
                        <a:rPr lang="es-CO" sz="1800" b="0" baseline="0" dirty="0" smtClean="0"/>
                        <a:t> </a:t>
                      </a:r>
                      <a:r>
                        <a:rPr lang="es-CO" sz="1800" b="0" dirty="0" smtClean="0"/>
                        <a:t>de la base de datos a evaluar.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218473"/>
                  </a:ext>
                </a:extLst>
              </a:tr>
              <a:tr h="809152">
                <a:tc>
                  <a:txBody>
                    <a:bodyPr/>
                    <a:lstStyle/>
                    <a:p>
                      <a:r>
                        <a:rPr lang="es-CO" sz="1800" dirty="0" smtClean="0"/>
                        <a:t>2.</a:t>
                      </a:r>
                      <a:endParaRPr lang="es-CO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/>
                        <a:t>Teniendo en cuenta las áreas de cobertura del recurso  a evaluar, se coordina reunión con los profesores enlace, para que</a:t>
                      </a:r>
                      <a:r>
                        <a:rPr lang="es-CO" sz="1800" baseline="0" dirty="0" smtClean="0"/>
                        <a:t> se realice presentación de</a:t>
                      </a:r>
                      <a:r>
                        <a:rPr lang="es-CO" sz="1800" dirty="0" smtClean="0"/>
                        <a:t> la base de datos por parte del proveedor.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270522"/>
                  </a:ext>
                </a:extLst>
              </a:tr>
              <a:tr h="676941">
                <a:tc>
                  <a:txBody>
                    <a:bodyPr/>
                    <a:lstStyle/>
                    <a:p>
                      <a:r>
                        <a:rPr lang="es-CO" sz="1800" dirty="0" smtClean="0"/>
                        <a:t>3.</a:t>
                      </a:r>
                      <a:endParaRPr lang="es-CO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/>
                        <a:t>Se solicita al proveedor la URL del recurso, para que sea agregado el proxy de la Universidad. Esta solicitud se hace al correo </a:t>
                      </a:r>
                      <a:r>
                        <a:rPr lang="es-CO" sz="1800" dirty="0" smtClean="0">
                          <a:hlinkClick r:id="rId3"/>
                        </a:rPr>
                        <a:t>hdmendieta@ut.edu.co</a:t>
                      </a:r>
                      <a:endParaRPr lang="es-CO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425036"/>
                  </a:ext>
                </a:extLst>
              </a:tr>
              <a:tr h="1135234">
                <a:tc>
                  <a:txBody>
                    <a:bodyPr/>
                    <a:lstStyle/>
                    <a:p>
                      <a:r>
                        <a:rPr lang="es-CO" sz="1800" dirty="0" smtClean="0"/>
                        <a:t>4.</a:t>
                      </a:r>
                      <a:endParaRPr lang="es-CO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/>
                        <a:t>Una vez compartan la URL agregada al proxy, esta se envía junto con una corta descripción del recurso y logo en formato JPG (que suministra el proveedor), al  correo </a:t>
                      </a:r>
                      <a:r>
                        <a:rPr lang="es-CO" sz="1800" dirty="0" smtClean="0">
                          <a:hlinkClick r:id="rId4"/>
                        </a:rPr>
                        <a:t>webmaster@ut.edu.co</a:t>
                      </a:r>
                      <a:r>
                        <a:rPr lang="es-CO" sz="1800" dirty="0" smtClean="0"/>
                        <a:t> para que sea publicada en la pagina web de la Biblioteca, en “bases de datos en demostración</a:t>
                      </a:r>
                      <a:r>
                        <a:rPr lang="es-CO" sz="1800" dirty="0" smtClean="0"/>
                        <a:t>” o “bases de datos adquiridas”, según sea el caso.</a:t>
                      </a:r>
                      <a:endParaRPr lang="es-CO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803666"/>
                  </a:ext>
                </a:extLst>
              </a:tr>
              <a:tr h="967059">
                <a:tc>
                  <a:txBody>
                    <a:bodyPr/>
                    <a:lstStyle/>
                    <a:p>
                      <a:r>
                        <a:rPr lang="es-CO" sz="1800" dirty="0" smtClean="0"/>
                        <a:t>5.</a:t>
                      </a:r>
                      <a:endParaRPr lang="es-CO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dirty="0" smtClean="0"/>
                        <a:t>Se envía a través de correos electrónicos a Decanos y Profesores enlaces de las diferentes Facultades, el link del demo para su evaluación y recepción  de los conceptos sobre el recurso.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aseline="0" dirty="0" smtClean="0"/>
                        <a:t>Si la valoración por parte de los docentes fue favorable y se cuenta con recursos, se inicia con el proceso de contratación.</a:t>
                      </a:r>
                      <a:endParaRPr lang="es-CO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743027"/>
                  </a:ext>
                </a:extLst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1321723" y="1429790"/>
            <a:ext cx="4339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400" b="1" i="1" u="sng" dirty="0" smtClean="0"/>
              <a:t>BASE DE DATOS NUEVA</a:t>
            </a:r>
            <a:endParaRPr lang="es-CO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9436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150225" y="398376"/>
            <a:ext cx="9386455" cy="1031414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solidFill>
                  <a:srgbClr val="C00000"/>
                </a:solidFill>
              </a:rPr>
              <a:t>PROCESO CONTRATACIÓN BASES DE DATOS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959657" y="1371216"/>
            <a:ext cx="8134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400" b="1" i="1" u="sng" dirty="0"/>
              <a:t>ETAPA </a:t>
            </a:r>
            <a:r>
              <a:rPr lang="es-CO" sz="2400" b="1" i="1" u="sng" dirty="0" smtClean="0"/>
              <a:t>PRE CONTRACTUAL</a:t>
            </a:r>
            <a:endParaRPr lang="es-CO" sz="2400" b="1" i="1" u="sng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126953"/>
              </p:ext>
            </p:extLst>
          </p:nvPr>
        </p:nvGraphicFramePr>
        <p:xfrm>
          <a:off x="598516" y="1926523"/>
          <a:ext cx="8146475" cy="48082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59649">
                  <a:extLst>
                    <a:ext uri="{9D8B030D-6E8A-4147-A177-3AD203B41FA5}">
                      <a16:colId xmlns:a16="http://schemas.microsoft.com/office/drawing/2014/main" val="3488196455"/>
                    </a:ext>
                  </a:extLst>
                </a:gridCol>
                <a:gridCol w="7786826">
                  <a:extLst>
                    <a:ext uri="{9D8B030D-6E8A-4147-A177-3AD203B41FA5}">
                      <a16:colId xmlns:a16="http://schemas.microsoft.com/office/drawing/2014/main" val="1674968802"/>
                    </a:ext>
                  </a:extLst>
                </a:gridCol>
              </a:tblGrid>
              <a:tr h="528888">
                <a:tc>
                  <a:txBody>
                    <a:bodyPr/>
                    <a:lstStyle/>
                    <a:p>
                      <a:r>
                        <a:rPr lang="es-CO" sz="1500" b="0" dirty="0" smtClean="0"/>
                        <a:t>1.</a:t>
                      </a:r>
                      <a:endParaRPr lang="es-CO" sz="15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b="0" dirty="0" smtClean="0"/>
                        <a:t>Se realiza invitación a cotizar (oficio</a:t>
                      </a:r>
                      <a:r>
                        <a:rPr lang="es-CO" sz="1500" b="0" baseline="0" dirty="0" smtClean="0"/>
                        <a:t> o correo electrónico)</a:t>
                      </a:r>
                      <a:r>
                        <a:rPr lang="es-CO" sz="1500" b="0" dirty="0" smtClean="0"/>
                        <a:t> donde se solicite al proveedor la propuesta actualizada.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040216"/>
                  </a:ext>
                </a:extLst>
              </a:tr>
              <a:tr h="528888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2.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dirty="0" smtClean="0"/>
                        <a:t>Se tramita formato del CDP (GF-P01-F01) con todas las firmas y</a:t>
                      </a:r>
                      <a:r>
                        <a:rPr lang="es-CO" sz="1500" baseline="0" dirty="0" smtClean="0"/>
                        <a:t> se envía al correo </a:t>
                      </a:r>
                      <a:r>
                        <a:rPr lang="es-CO" sz="1500" baseline="0" dirty="0" smtClean="0">
                          <a:hlinkClick r:id="rId2"/>
                        </a:rPr>
                        <a:t>lclozanor@ut.edu.co</a:t>
                      </a:r>
                      <a:r>
                        <a:rPr lang="es-CO" sz="1500" baseline="0" dirty="0" smtClean="0"/>
                        <a:t>, quien genera el CDP.</a:t>
                      </a:r>
                      <a:endParaRPr lang="es-CO" sz="15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2761968"/>
                  </a:ext>
                </a:extLst>
              </a:tr>
              <a:tr h="1410367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3.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dirty="0" smtClean="0"/>
                        <a:t>Se elaboran los Estudios Previos (JC-P03-F01). Se envían al correo </a:t>
                      </a:r>
                      <a:r>
                        <a:rPr lang="es-ES" sz="1500" dirty="0" smtClean="0">
                          <a:hlinkClick r:id="rId3"/>
                        </a:rPr>
                        <a:t>estudiosprevios@ut.edu.co</a:t>
                      </a:r>
                      <a:r>
                        <a:rPr lang="es-ES" sz="1500" dirty="0" smtClean="0"/>
                        <a:t> (Oficina de Desarrollo Institucional),</a:t>
                      </a:r>
                      <a:r>
                        <a:rPr lang="es-CO" sz="1500" dirty="0" smtClean="0"/>
                        <a:t> junto con el formato Certificado</a:t>
                      </a:r>
                      <a:r>
                        <a:rPr lang="es-CO" sz="1500" baseline="0" dirty="0" smtClean="0"/>
                        <a:t> Plan Anual de Adquisiciones </a:t>
                      </a:r>
                      <a:r>
                        <a:rPr lang="es-CO" sz="1500" dirty="0" smtClean="0"/>
                        <a:t>(PI-P02-F11)</a:t>
                      </a:r>
                      <a:r>
                        <a:rPr lang="es-CO" sz="1500" baseline="0" dirty="0" smtClean="0"/>
                        <a:t>, </a:t>
                      </a:r>
                      <a:r>
                        <a:rPr lang="es-ES" sz="1500" baseline="0" dirty="0" smtClean="0"/>
                        <a:t>quien posteriormente remitirá a la Oficina de Contratación al correo electrónico </a:t>
                      </a:r>
                      <a:r>
                        <a:rPr lang="es-ES" sz="1500" baseline="0" dirty="0" smtClean="0">
                          <a:hlinkClick r:id="rId4"/>
                        </a:rPr>
                        <a:t>estudiospreviosut@ut.edu.co</a:t>
                      </a:r>
                      <a:r>
                        <a:rPr lang="es-ES" sz="1500" baseline="0" dirty="0" smtClean="0"/>
                        <a:t>, la cual enviará la constancia al Ordenador del Gasto para su aprobación.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500" dirty="0" smtClean="0"/>
                        <a:t>Los estudios previos</a:t>
                      </a:r>
                      <a:r>
                        <a:rPr lang="es-CO" sz="1500" baseline="0" dirty="0" smtClean="0"/>
                        <a:t> deben ir firmados por ordenador del gasto y quien elaboró. </a:t>
                      </a:r>
                      <a:endParaRPr lang="es-CO" sz="1500" i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489119"/>
                  </a:ext>
                </a:extLst>
              </a:tr>
              <a:tr h="528888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4.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Se elabora formato Solicitud</a:t>
                      </a:r>
                      <a:r>
                        <a:rPr lang="es-CO" sz="1500" baseline="0" dirty="0" smtClean="0"/>
                        <a:t> de Contratación (</a:t>
                      </a:r>
                      <a:r>
                        <a:rPr lang="es-CO" sz="1500" kern="1200" dirty="0" smtClean="0">
                          <a:effectLst/>
                        </a:rPr>
                        <a:t>JC-P03-F02). </a:t>
                      </a:r>
                    </a:p>
                    <a:p>
                      <a:r>
                        <a:rPr lang="es-CO" sz="1500" kern="1200" dirty="0" smtClean="0">
                          <a:effectLst/>
                        </a:rPr>
                        <a:t>Firman ordenador</a:t>
                      </a:r>
                      <a:r>
                        <a:rPr lang="es-CO" sz="1500" kern="1200" baseline="0" dirty="0" smtClean="0">
                          <a:effectLst/>
                        </a:rPr>
                        <a:t> del gasto, con VoBo Supervisor.</a:t>
                      </a:r>
                      <a:endParaRPr lang="es-CO" sz="15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6159307"/>
                  </a:ext>
                </a:extLst>
              </a:tr>
              <a:tr h="528888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5.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Se elabora</a:t>
                      </a:r>
                      <a:r>
                        <a:rPr lang="es-CO" sz="1500" baseline="0" dirty="0" smtClean="0"/>
                        <a:t> formato </a:t>
                      </a:r>
                      <a:r>
                        <a:rPr lang="es-ES" sz="1500" baseline="0" dirty="0" smtClean="0"/>
                        <a:t>Acta de evaluación o verificación de requisitos </a:t>
                      </a:r>
                      <a:r>
                        <a:rPr lang="es-ES" sz="1500" kern="1200" baseline="0" dirty="0" smtClean="0"/>
                        <a:t>(</a:t>
                      </a:r>
                      <a:r>
                        <a:rPr lang="es-CO" sz="1500" kern="1200" baseline="0" dirty="0" smtClean="0"/>
                        <a:t>JC-P03-F29).</a:t>
                      </a:r>
                    </a:p>
                    <a:p>
                      <a:r>
                        <a:rPr lang="es-CO" sz="1500" kern="1200" baseline="0" dirty="0" smtClean="0"/>
                        <a:t>Firma el supervisor.</a:t>
                      </a:r>
                      <a:endParaRPr lang="es-CO" sz="15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5743081"/>
                  </a:ext>
                </a:extLst>
              </a:tr>
              <a:tr h="543875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6. 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Se elabora</a:t>
                      </a:r>
                      <a:r>
                        <a:rPr lang="es-CO" sz="1500" baseline="0" dirty="0" smtClean="0"/>
                        <a:t> formato </a:t>
                      </a:r>
                      <a:r>
                        <a:rPr lang="es-ES" sz="1500" kern="1200" dirty="0" smtClean="0">
                          <a:effectLst/>
                        </a:rPr>
                        <a:t>Designación y notificación del supervisor (</a:t>
                      </a:r>
                      <a:r>
                        <a:rPr lang="es-CO" sz="1500" kern="1200" dirty="0" smtClean="0">
                          <a:effectLst/>
                        </a:rPr>
                        <a:t>JC-P03-F03). </a:t>
                      </a:r>
                    </a:p>
                    <a:p>
                      <a:r>
                        <a:rPr lang="es-CO" sz="1500" kern="1200" dirty="0" smtClean="0">
                          <a:effectLst/>
                        </a:rPr>
                        <a:t>Firman ordenador</a:t>
                      </a:r>
                      <a:r>
                        <a:rPr lang="es-CO" sz="1500" kern="1200" baseline="0" dirty="0" smtClean="0">
                          <a:effectLst/>
                        </a:rPr>
                        <a:t> del gasto y Supervisor.</a:t>
                      </a:r>
                      <a:endParaRPr lang="es-CO" sz="15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819119"/>
                  </a:ext>
                </a:extLst>
              </a:tr>
              <a:tr h="601960"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7.</a:t>
                      </a:r>
                      <a:endParaRPr lang="es-CO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500" dirty="0" smtClean="0"/>
                        <a:t>Se solicita al proveedor</a:t>
                      </a:r>
                      <a:r>
                        <a:rPr lang="es-CO" sz="1500" baseline="0" dirty="0" smtClean="0"/>
                        <a:t> los documentos actualizados que se encuentran en el ítem “17. </a:t>
                      </a:r>
                      <a:r>
                        <a:rPr lang="es-CO" sz="1500" dirty="0" smtClean="0"/>
                        <a:t>REQUISITOS HABILITANTES”</a:t>
                      </a:r>
                      <a:r>
                        <a:rPr lang="es-CO" sz="1500" baseline="0" dirty="0" smtClean="0"/>
                        <a:t> de los estudios previos. </a:t>
                      </a:r>
                      <a:endParaRPr lang="es-CO" sz="15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791442"/>
                  </a:ext>
                </a:extLst>
              </a:tr>
            </a:tbl>
          </a:graphicData>
        </a:graphic>
      </p:graphicFrame>
      <p:sp>
        <p:nvSpPr>
          <p:cNvPr id="5" name="Llamada de nube 4"/>
          <p:cNvSpPr/>
          <p:nvPr/>
        </p:nvSpPr>
        <p:spPr>
          <a:xfrm>
            <a:off x="8826903" y="1447324"/>
            <a:ext cx="3160049" cy="2619980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smtClean="0">
                <a:solidFill>
                  <a:schemeClr val="accent1">
                    <a:lumMod val="50000"/>
                  </a:schemeClr>
                </a:solidFill>
              </a:rPr>
              <a:t>Para la elaboración del contrato, se envían todos estos documentos </a:t>
            </a:r>
            <a:r>
              <a:rPr lang="es-ES" sz="1400" b="1" dirty="0">
                <a:solidFill>
                  <a:schemeClr val="accent1">
                    <a:lumMod val="50000"/>
                  </a:schemeClr>
                </a:solidFill>
              </a:rPr>
              <a:t>en </a:t>
            </a:r>
            <a:r>
              <a:rPr lang="es-ES" sz="1400" b="1" dirty="0" smtClean="0">
                <a:solidFill>
                  <a:schemeClr val="accent1">
                    <a:lumMod val="50000"/>
                  </a:schemeClr>
                </a:solidFill>
              </a:rPr>
              <a:t>PDF, debidamente </a:t>
            </a:r>
            <a:r>
              <a:rPr lang="es-ES" sz="1400" b="1" dirty="0">
                <a:solidFill>
                  <a:schemeClr val="accent1">
                    <a:lumMod val="50000"/>
                  </a:schemeClr>
                </a:solidFill>
              </a:rPr>
              <a:t>ordenados y </a:t>
            </a:r>
            <a:r>
              <a:rPr lang="es-ES" sz="1400" b="1" dirty="0" smtClean="0">
                <a:solidFill>
                  <a:schemeClr val="accent1">
                    <a:lumMod val="50000"/>
                  </a:schemeClr>
                </a:solidFill>
              </a:rPr>
              <a:t>compilados, al </a:t>
            </a:r>
            <a:r>
              <a:rPr lang="es-CO" sz="1400" b="1" dirty="0" smtClean="0">
                <a:solidFill>
                  <a:schemeClr val="accent1">
                    <a:lumMod val="50000"/>
                  </a:schemeClr>
                </a:solidFill>
              </a:rPr>
              <a:t>correo </a:t>
            </a:r>
            <a:r>
              <a:rPr lang="es-CO" sz="1400" b="1" dirty="0">
                <a:solidFill>
                  <a:schemeClr val="accent1">
                    <a:lumMod val="50000"/>
                  </a:schemeClr>
                </a:solidFill>
              </a:rPr>
              <a:t>electrónico </a:t>
            </a:r>
            <a:r>
              <a:rPr lang="es-CO" sz="1400" b="1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contratacion@ut.edu.co</a:t>
            </a:r>
            <a:r>
              <a:rPr lang="es-CO" sz="14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s-CO" sz="1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43282" y="4459879"/>
            <a:ext cx="2744412" cy="191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076366" y="1437477"/>
            <a:ext cx="8134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400" b="1" i="1" u="sng" dirty="0"/>
              <a:t>ETAPA </a:t>
            </a:r>
            <a:r>
              <a:rPr lang="es-CO" sz="2400" b="1" i="1" u="sng" dirty="0" smtClean="0"/>
              <a:t>CONTRACTUAL</a:t>
            </a:r>
            <a:endParaRPr lang="es-CO" sz="2400" b="1" i="1" u="sng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2150225" y="398376"/>
            <a:ext cx="9386455" cy="1031414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solidFill>
                  <a:srgbClr val="C00000"/>
                </a:solidFill>
              </a:rPr>
              <a:t>PROCESO CONTRATACIÓN BASES DE DATOS</a:t>
            </a:r>
            <a:endParaRPr lang="es-CO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116399"/>
              </p:ext>
            </p:extLst>
          </p:nvPr>
        </p:nvGraphicFramePr>
        <p:xfrm>
          <a:off x="814647" y="2093690"/>
          <a:ext cx="8038408" cy="40284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57741">
                  <a:extLst>
                    <a:ext uri="{9D8B030D-6E8A-4147-A177-3AD203B41FA5}">
                      <a16:colId xmlns:a16="http://schemas.microsoft.com/office/drawing/2014/main" val="2717872901"/>
                    </a:ext>
                  </a:extLst>
                </a:gridCol>
                <a:gridCol w="7680667">
                  <a:extLst>
                    <a:ext uri="{9D8B030D-6E8A-4147-A177-3AD203B41FA5}">
                      <a16:colId xmlns:a16="http://schemas.microsoft.com/office/drawing/2014/main" val="1405823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b="0" dirty="0" smtClean="0"/>
                        <a:t>1.</a:t>
                      </a:r>
                      <a:endParaRPr lang="es-CO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b="0" dirty="0" smtClean="0"/>
                        <a:t>La Oficina</a:t>
                      </a:r>
                      <a:r>
                        <a:rPr lang="es-CO" b="0" baseline="0" dirty="0" smtClean="0"/>
                        <a:t> de Contratación notifica a través de correo electrónico al proveedor y supervisor el contrato elaborado. </a:t>
                      </a:r>
                      <a:endParaRPr lang="es-CO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086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2.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dirty="0" smtClean="0"/>
                        <a:t>Se informa</a:t>
                      </a:r>
                      <a:r>
                        <a:rPr lang="es-CO" baseline="0" dirty="0" smtClean="0"/>
                        <a:t> al proveedor realizar solo tramite de la póliza y se solicita copia para enviar al correo electrónico </a:t>
                      </a:r>
                      <a:r>
                        <a:rPr lang="es-CO" sz="1800" kern="1200" dirty="0" smtClean="0">
                          <a:effectLst/>
                          <a:hlinkClick r:id="rId2"/>
                        </a:rPr>
                        <a:t>estampillasut@ut.edu.co</a:t>
                      </a:r>
                      <a:r>
                        <a:rPr lang="es-CO" sz="1800" kern="1200" dirty="0" smtClean="0">
                          <a:effectLst/>
                        </a:rPr>
                        <a:t> para su aprobación</a:t>
                      </a:r>
                      <a:r>
                        <a:rPr lang="es-CO" sz="1800" kern="1200" baseline="0" dirty="0" smtClean="0">
                          <a:effectLst/>
                        </a:rPr>
                        <a:t>. Una vez aprobada se notifica al proveedor que puede ser firmada por el representante legal. </a:t>
                      </a:r>
                    </a:p>
                    <a:p>
                      <a:pPr algn="just"/>
                      <a:r>
                        <a:rPr lang="es-CO" i="1" baseline="0" dirty="0" smtClean="0"/>
                        <a:t>Para el tipo de contratación por Arrendamiento, no se realiza tramite de estampillas.</a:t>
                      </a:r>
                      <a:endParaRPr lang="es-CO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732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3.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Con la copia del contrato, se solicita al correo electrónico </a:t>
                      </a:r>
                      <a:r>
                        <a:rPr lang="es-CO" sz="1800" baseline="0" dirty="0" smtClean="0">
                          <a:hlinkClick r:id="rId3"/>
                        </a:rPr>
                        <a:t>lclozanor@ut.edu.co</a:t>
                      </a:r>
                      <a:r>
                        <a:rPr lang="es-CO" sz="1800" baseline="0" dirty="0" smtClean="0"/>
                        <a:t>, el envío del RP.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387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4.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dirty="0" smtClean="0"/>
                        <a:t>Se elabora</a:t>
                      </a:r>
                      <a:r>
                        <a:rPr lang="es-CO" dirty="0" smtClean="0"/>
                        <a:t> formato</a:t>
                      </a:r>
                      <a:r>
                        <a:rPr lang="es-CO" baseline="0" dirty="0" smtClean="0"/>
                        <a:t> Acta de Inicio (</a:t>
                      </a:r>
                      <a:r>
                        <a:rPr lang="es-CO" sz="1800" kern="1200" dirty="0" smtClean="0">
                          <a:effectLst/>
                        </a:rPr>
                        <a:t>JC-P03-F06). Este se realiza</a:t>
                      </a:r>
                      <a:r>
                        <a:rPr lang="es-CO" sz="1800" kern="1200" baseline="0" dirty="0" smtClean="0">
                          <a:effectLst/>
                        </a:rPr>
                        <a:t> con la fecha de aprobación de la póliza. 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223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5. 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Se solicita al proveedor el envío del</a:t>
                      </a:r>
                      <a:r>
                        <a:rPr lang="es-CO" baseline="0" dirty="0" smtClean="0"/>
                        <a:t> pago de </a:t>
                      </a:r>
                      <a:r>
                        <a:rPr lang="es-ES" sz="1800" kern="1200" dirty="0" smtClean="0">
                          <a:effectLst/>
                        </a:rPr>
                        <a:t>ARL - parafiscales actualizado. 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813842"/>
                  </a:ext>
                </a:extLst>
              </a:tr>
            </a:tbl>
          </a:graphicData>
        </a:graphic>
      </p:graphicFrame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1245" y="3306079"/>
            <a:ext cx="2770188" cy="2699674"/>
          </a:xfrm>
          <a:prstGeom prst="rect">
            <a:avLst/>
          </a:prstGeom>
        </p:spPr>
      </p:pic>
      <p:sp>
        <p:nvSpPr>
          <p:cNvPr id="11" name="Llamada ovalada 10"/>
          <p:cNvSpPr/>
          <p:nvPr/>
        </p:nvSpPr>
        <p:spPr>
          <a:xfrm>
            <a:off x="9210832" y="1287624"/>
            <a:ext cx="2788335" cy="1865344"/>
          </a:xfrm>
          <a:prstGeom prst="wedgeEllipse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600" b="1" dirty="0" smtClean="0">
              <a:solidFill>
                <a:schemeClr val="tx1"/>
              </a:solidFill>
            </a:endParaRPr>
          </a:p>
          <a:p>
            <a:pPr algn="ctr"/>
            <a:r>
              <a:rPr lang="es-CO" sz="1600" b="1" i="1" dirty="0" smtClean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s-ES" sz="1600" b="1" i="1" dirty="0">
                <a:solidFill>
                  <a:schemeClr val="accent1">
                    <a:lumMod val="50000"/>
                  </a:schemeClr>
                </a:solidFill>
              </a:rPr>
              <a:t>ara la legalización del contrato, se debe realizar </a:t>
            </a:r>
            <a:r>
              <a:rPr lang="es-ES" sz="1600" b="1" i="1" dirty="0" smtClean="0">
                <a:solidFill>
                  <a:schemeClr val="accent1">
                    <a:lumMod val="50000"/>
                  </a:schemeClr>
                </a:solidFill>
              </a:rPr>
              <a:t>durante </a:t>
            </a:r>
            <a:r>
              <a:rPr lang="es-ES" sz="1600" b="1" i="1" dirty="0">
                <a:solidFill>
                  <a:schemeClr val="accent1">
                    <a:lumMod val="50000"/>
                  </a:schemeClr>
                </a:solidFill>
              </a:rPr>
              <a:t>los cinco (5) días hábiles.</a:t>
            </a:r>
            <a:endParaRPr lang="es-CO" sz="16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s-CO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5126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150225" y="398376"/>
            <a:ext cx="9386455" cy="1031414"/>
          </a:xfrm>
        </p:spPr>
        <p:txBody>
          <a:bodyPr>
            <a:normAutofit/>
          </a:bodyPr>
          <a:lstStyle/>
          <a:p>
            <a:r>
              <a:rPr lang="es-CO" sz="3600" b="1" dirty="0" smtClean="0">
                <a:solidFill>
                  <a:srgbClr val="C00000"/>
                </a:solidFill>
              </a:rPr>
              <a:t>PROCESO CONTRATACIÓN BASES DE DATOS</a:t>
            </a:r>
            <a:endParaRPr lang="es-CO" sz="3600" b="1" dirty="0">
              <a:solidFill>
                <a:srgbClr val="C0000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76366" y="1437477"/>
            <a:ext cx="8134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CO" sz="2400" b="1" i="1" u="sng" dirty="0"/>
              <a:t>ETAPA </a:t>
            </a:r>
            <a:r>
              <a:rPr lang="es-CO" sz="2400" b="1" i="1" u="sng" dirty="0" smtClean="0"/>
              <a:t>POST CONTRACTUAL</a:t>
            </a:r>
            <a:endParaRPr lang="es-CO" sz="2400" b="1" i="1" u="sng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77660"/>
              </p:ext>
            </p:extLst>
          </p:nvPr>
        </p:nvGraphicFramePr>
        <p:xfrm>
          <a:off x="918093" y="2043666"/>
          <a:ext cx="7220067" cy="38455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88079">
                  <a:extLst>
                    <a:ext uri="{9D8B030D-6E8A-4147-A177-3AD203B41FA5}">
                      <a16:colId xmlns:a16="http://schemas.microsoft.com/office/drawing/2014/main" val="569561938"/>
                    </a:ext>
                  </a:extLst>
                </a:gridCol>
                <a:gridCol w="6831988">
                  <a:extLst>
                    <a:ext uri="{9D8B030D-6E8A-4147-A177-3AD203B41FA5}">
                      <a16:colId xmlns:a16="http://schemas.microsoft.com/office/drawing/2014/main" val="42062888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b="0" dirty="0" smtClean="0"/>
                        <a:t>1.</a:t>
                      </a:r>
                      <a:endParaRPr lang="es-CO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b="0" dirty="0" smtClean="0"/>
                        <a:t>Se solicita al proveedor el envío de la factura</a:t>
                      </a:r>
                      <a:r>
                        <a:rPr lang="es-CO" b="0" baseline="0" dirty="0" smtClean="0"/>
                        <a:t> </a:t>
                      </a:r>
                      <a:r>
                        <a:rPr lang="es-E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electrónica con fecha del mes a realizar el cobro. </a:t>
                      </a:r>
                      <a:endParaRPr lang="es-CO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62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2.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800" b="0" dirty="0" smtClean="0"/>
                        <a:t>Se elabora</a:t>
                      </a:r>
                      <a:r>
                        <a:rPr lang="es-CO" b="0" baseline="0" dirty="0" smtClean="0"/>
                        <a:t> formato </a:t>
                      </a:r>
                      <a:r>
                        <a:rPr lang="es-E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Constancia de recibo a satisfacción (</a:t>
                      </a:r>
                      <a:r>
                        <a:rPr lang="es-CO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JC-P03-F07).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0" kern="1200" baseline="0" dirty="0" smtClean="0"/>
                        <a:t>Firma el supervisor.</a:t>
                      </a:r>
                      <a:endParaRPr lang="es-CO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18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3.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Se elabora el informe de actividades del contrato y/o supervisión.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baseline="0" dirty="0" smtClean="0"/>
                        <a:t>Firma el supervisor.</a:t>
                      </a:r>
                      <a:endParaRPr lang="es-CO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039112"/>
                  </a:ext>
                </a:extLst>
              </a:tr>
              <a:tr h="760000">
                <a:tc>
                  <a:txBody>
                    <a:bodyPr/>
                    <a:lstStyle/>
                    <a:p>
                      <a:r>
                        <a:rPr lang="es-CO" dirty="0" smtClean="0"/>
                        <a:t>4.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/>
                        <a:t>Se solicita al proveedor </a:t>
                      </a:r>
                      <a:r>
                        <a:rPr lang="es-E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soporte del pago Seguridad social </a:t>
                      </a:r>
                      <a:r>
                        <a:rPr lang="es-CO" baseline="0" dirty="0" smtClean="0"/>
                        <a:t> o parafiscales, junto con la certificación bancaria el pago de salud, pensión.</a:t>
                      </a:r>
                      <a:endParaRPr lang="es-CO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952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5.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b="0" dirty="0" smtClean="0"/>
                        <a:t>Se solicita al proveedor </a:t>
                      </a:r>
                      <a:r>
                        <a:rPr lang="es-CO" baseline="0" dirty="0" smtClean="0"/>
                        <a:t>la certificación bancaria.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090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/>
                        <a:t>6. 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i="1" dirty="0" smtClean="0"/>
                        <a:t>El formato </a:t>
                      </a:r>
                      <a:r>
                        <a:rPr lang="es-ES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Acta de recibo final y liquidación (</a:t>
                      </a:r>
                      <a:r>
                        <a:rPr lang="es-CO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JC-P03-F10), se elabora una vez finalice</a:t>
                      </a:r>
                      <a:r>
                        <a:rPr lang="es-CO" sz="1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el periodo de suscripción de la base de datos. </a:t>
                      </a:r>
                      <a:endParaRPr lang="es-CO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651227"/>
                  </a:ext>
                </a:extLst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698269" y="6126480"/>
            <a:ext cx="812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 </a:t>
            </a:r>
            <a:endParaRPr lang="es-CO" dirty="0"/>
          </a:p>
        </p:txBody>
      </p:sp>
      <p:pic>
        <p:nvPicPr>
          <p:cNvPr id="8" name="Imagen 7" descr="Let's Talk About the &quot;B&quot; Word - Session 6 &amp; &lt;strong&gt;Final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736" y="3254765"/>
            <a:ext cx="2539122" cy="3076600"/>
          </a:xfrm>
          <a:prstGeom prst="rect">
            <a:avLst/>
          </a:prstGeom>
        </p:spPr>
      </p:pic>
      <p:sp>
        <p:nvSpPr>
          <p:cNvPr id="9" name="Llamada de nube 8"/>
          <p:cNvSpPr/>
          <p:nvPr/>
        </p:nvSpPr>
        <p:spPr>
          <a:xfrm>
            <a:off x="8408740" y="1330036"/>
            <a:ext cx="3510588" cy="2215675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</a:rPr>
              <a:t>Para </a:t>
            </a:r>
            <a:r>
              <a:rPr lang="es-ES" sz="1400" dirty="0">
                <a:solidFill>
                  <a:schemeClr val="accent1">
                    <a:lumMod val="50000"/>
                  </a:schemeClr>
                </a:solidFill>
              </a:rPr>
              <a:t>tramitar la cuenta de </a:t>
            </a:r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</a:rPr>
              <a:t>cobro, </a:t>
            </a:r>
            <a:r>
              <a:rPr lang="es-ES" sz="1400" dirty="0">
                <a:solidFill>
                  <a:schemeClr val="accent1">
                    <a:lumMod val="50000"/>
                  </a:schemeClr>
                </a:solidFill>
              </a:rPr>
              <a:t>se tienen que enviar los documentos en el </a:t>
            </a:r>
            <a:r>
              <a:rPr lang="es-ES" sz="1400" dirty="0" smtClean="0">
                <a:solidFill>
                  <a:schemeClr val="accent1">
                    <a:lumMod val="50000"/>
                  </a:schemeClr>
                </a:solidFill>
              </a:rPr>
              <a:t>orden que se encuentran enumerados </a:t>
            </a:r>
            <a:r>
              <a:rPr lang="es-ES" sz="1400" dirty="0">
                <a:solidFill>
                  <a:schemeClr val="accent1">
                    <a:lumMod val="50000"/>
                  </a:schemeClr>
                </a:solidFill>
              </a:rPr>
              <a:t>y en un solo archivo PDF, al correo electrónico </a:t>
            </a:r>
            <a:r>
              <a:rPr lang="es-CO" sz="1400" b="1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dcf@ut.edu.co</a:t>
            </a:r>
            <a:endParaRPr lang="es-CO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7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228" y="322724"/>
            <a:ext cx="10515600" cy="998161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solidFill>
                  <a:srgbClr val="C00000"/>
                </a:solidFill>
              </a:rPr>
              <a:t>RENOVACIÓN BASES DE DATOS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900527"/>
              </p:ext>
            </p:extLst>
          </p:nvPr>
        </p:nvGraphicFramePr>
        <p:xfrm>
          <a:off x="989717" y="1412325"/>
          <a:ext cx="10198621" cy="4821304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525899">
                  <a:extLst>
                    <a:ext uri="{9D8B030D-6E8A-4147-A177-3AD203B41FA5}">
                      <a16:colId xmlns:a16="http://schemas.microsoft.com/office/drawing/2014/main" val="2506610265"/>
                    </a:ext>
                  </a:extLst>
                </a:gridCol>
                <a:gridCol w="3679246">
                  <a:extLst>
                    <a:ext uri="{9D8B030D-6E8A-4147-A177-3AD203B41FA5}">
                      <a16:colId xmlns:a16="http://schemas.microsoft.com/office/drawing/2014/main" val="2608155366"/>
                    </a:ext>
                  </a:extLst>
                </a:gridCol>
                <a:gridCol w="1681480">
                  <a:extLst>
                    <a:ext uri="{9D8B030D-6E8A-4147-A177-3AD203B41FA5}">
                      <a16:colId xmlns:a16="http://schemas.microsoft.com/office/drawing/2014/main" val="3061533313"/>
                    </a:ext>
                  </a:extLst>
                </a:gridCol>
                <a:gridCol w="1322217">
                  <a:extLst>
                    <a:ext uri="{9D8B030D-6E8A-4147-A177-3AD203B41FA5}">
                      <a16:colId xmlns:a16="http://schemas.microsoft.com/office/drawing/2014/main" val="1120779223"/>
                    </a:ext>
                  </a:extLst>
                </a:gridCol>
                <a:gridCol w="1280898">
                  <a:extLst>
                    <a:ext uri="{9D8B030D-6E8A-4147-A177-3AD203B41FA5}">
                      <a16:colId xmlns:a16="http://schemas.microsoft.com/office/drawing/2014/main" val="2700307646"/>
                    </a:ext>
                  </a:extLst>
                </a:gridCol>
                <a:gridCol w="1708881">
                  <a:extLst>
                    <a:ext uri="{9D8B030D-6E8A-4147-A177-3AD203B41FA5}">
                      <a16:colId xmlns:a16="http://schemas.microsoft.com/office/drawing/2014/main" val="346148076"/>
                    </a:ext>
                  </a:extLst>
                </a:gridCol>
              </a:tblGrid>
              <a:tr h="3416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N°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 smtClean="0">
                          <a:effectLst/>
                        </a:rPr>
                        <a:t>NOMBRE BASE DE</a:t>
                      </a:r>
                      <a:r>
                        <a:rPr lang="es-CO" sz="1100" b="1" u="none" strike="noStrike" baseline="0" dirty="0" smtClean="0">
                          <a:effectLst/>
                        </a:rPr>
                        <a:t> DATOS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 VALOR </a:t>
                      </a:r>
                      <a:endParaRPr lang="es-CO" sz="11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b="1" u="none" strike="noStrike" dirty="0" smtClean="0">
                          <a:effectLst/>
                        </a:rPr>
                        <a:t>2021-2022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ACTA DE INICIO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PROYECCIÓN </a:t>
                      </a:r>
                      <a:endParaRPr lang="es-CO" sz="1400" b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400" b="1" u="none" strike="noStrike" dirty="0" smtClean="0">
                          <a:effectLst/>
                        </a:rPr>
                        <a:t>2022-2023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5864149"/>
                  </a:ext>
                </a:extLst>
              </a:tr>
              <a:tr h="14963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u="none" strike="noStrike" dirty="0">
                          <a:effectLst/>
                        </a:rPr>
                        <a:t>FECHA INICIO</a:t>
                      </a:r>
                      <a:endParaRPr lang="es-CO" sz="105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u="none" strike="noStrike" dirty="0">
                          <a:effectLst/>
                        </a:rPr>
                        <a:t>FECHA FINALIZACIÓN</a:t>
                      </a:r>
                      <a:endParaRPr lang="es-CO" sz="1050" b="1" i="0" u="none" strike="noStrike" dirty="0">
                        <a:solidFill>
                          <a:srgbClr val="22222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528798"/>
                  </a:ext>
                </a:extLst>
              </a:tr>
              <a:tr h="22508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s-CO" sz="1400" b="1" i="0" u="none" strike="noStrike" dirty="0" smtClean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SEMESTRE A</a:t>
                      </a:r>
                      <a:endParaRPr lang="es-CO" sz="14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s-CO" sz="10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b"/>
                </a:tc>
                <a:extLst>
                  <a:ext uri="{0D108BD9-81ED-4DB2-BD59-A6C34878D82A}">
                    <a16:rowId xmlns:a16="http://schemas.microsoft.com/office/drawing/2014/main" val="3438561164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1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McGraw Hill Interamericana S.A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$72.513.000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29 de abril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28 de abril 2022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$ 78.213.000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5091520"/>
                  </a:ext>
                </a:extLst>
              </a:tr>
              <a:tr h="36420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effectLst/>
                        </a:rPr>
                        <a:t>Gestión en Información de las Tecnologías - GEINTECH S.A.S.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$26.860.900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29 de abril 2021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28 de abril 2022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$ 32.560.900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758955"/>
                  </a:ext>
                </a:extLst>
              </a:tr>
              <a:tr h="20336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Ecoe Ediciones Limitada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$15.990.000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29 de abril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28 de abril 2022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$ 21.690.000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856994"/>
                  </a:ext>
                </a:extLst>
              </a:tr>
              <a:tr h="36420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4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DOT.LIB Sucursal Colombia (Jstor, Global Plants, Primal Picture)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$63.901.000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29 de abril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28 de abril 2022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$ 69.601.000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563284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5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Publiciencia SAS (NNN </a:t>
                      </a:r>
                      <a:r>
                        <a:rPr lang="es-CO" sz="1100" u="none" strike="noStrike" dirty="0" smtClean="0">
                          <a:effectLst/>
                        </a:rPr>
                        <a:t>Consult + Planes </a:t>
                      </a:r>
                      <a:r>
                        <a:rPr lang="es-CO" sz="1100" u="none" strike="noStrike" dirty="0">
                          <a:effectLst/>
                        </a:rPr>
                        <a:t>de cuidado)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$45.154.800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29 de abril 2021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28 de abril 2022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$ 50.854.800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7638795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6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effectLst/>
                        </a:rPr>
                        <a:t>Ediciones de la U Limitada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$43.000.000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29 de abril 2021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28 de abril 2022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$ 48.700.000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596955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7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Cooperativa Editorial </a:t>
                      </a:r>
                      <a:r>
                        <a:rPr lang="es-CO" sz="1100" u="none" strike="noStrike" dirty="0" smtClean="0">
                          <a:effectLst/>
                        </a:rPr>
                        <a:t>Magisterio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$12.954.375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03 de mayo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02 de mayo 2021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$ 18.654.375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23365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8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Sakal &amp; Yara S.A.S (Ebsco Host)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$51.979.200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03 de mayo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02 de mayo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$ 57.679.200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864763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E-LIBRO Ltda.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$64.449.359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03 de mayo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02 de mayo 2021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$ 70.149.359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140576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10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Publiciencia SAS (Clinical Key Student)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$60.000.000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04 de mayo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03 de mayo  2022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$ 65.700.000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281944"/>
                  </a:ext>
                </a:extLst>
              </a:tr>
              <a:tr h="23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TOTAL SEMESTRE A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$456.802.634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u="none" strike="noStrike" dirty="0">
                          <a:effectLst/>
                        </a:rPr>
                        <a:t> </a:t>
                      </a:r>
                      <a:endParaRPr lang="es-CO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$ 513.802.634</a:t>
                      </a:r>
                      <a:endParaRPr lang="es-CO" sz="14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255349"/>
                  </a:ext>
                </a:extLst>
              </a:tr>
              <a:tr h="225086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CO" sz="1400" b="1" u="none" strike="noStrike" dirty="0">
                          <a:effectLst/>
                        </a:rPr>
                        <a:t>SEMESTRE </a:t>
                      </a:r>
                      <a:r>
                        <a:rPr lang="es-CO" sz="1400" b="1" u="none" strike="noStrike" dirty="0" smtClean="0">
                          <a:effectLst/>
                        </a:rPr>
                        <a:t>B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s-CO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b"/>
                </a:tc>
                <a:extLst>
                  <a:ext uri="{0D108BD9-81ED-4DB2-BD59-A6C34878D82A}">
                    <a16:rowId xmlns:a16="http://schemas.microsoft.com/office/drawing/2014/main" val="2990093154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11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effectLst/>
                        </a:rPr>
                        <a:t>Legis Información Profesional S.A. - Legiscomex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$44.400.000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06 de octubre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05 de octubre 2023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454867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12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effectLst/>
                        </a:rPr>
                        <a:t>Legis Información Profesional S.A. - Gestión Humana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$26.265.000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08 de octubre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07 de octubre 2022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$ 31.965.000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567178"/>
                  </a:ext>
                </a:extLst>
              </a:tr>
              <a:tr h="19412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13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1100" u="none" strike="noStrike" dirty="0">
                          <a:effectLst/>
                        </a:rPr>
                        <a:t>Digital Content SAS - Pearson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$65.000.000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22 de octubre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21 de octubre 2022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$ 70.700.000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306041"/>
                  </a:ext>
                </a:extLst>
              </a:tr>
              <a:tr h="273869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14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u="none" strike="noStrike" dirty="0">
                          <a:effectLst/>
                        </a:rPr>
                        <a:t>Colombia Información Legal SAS - Vlex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$43.295.277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05 de noviembre 2021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4 de noviembre 2022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$ 48.995.277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180719"/>
                  </a:ext>
                </a:extLst>
              </a:tr>
              <a:tr h="23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TOTAL SEMESTRE </a:t>
                      </a:r>
                      <a:r>
                        <a:rPr lang="es-CO" sz="1400" b="1" u="none" strike="noStrike" dirty="0" smtClean="0">
                          <a:effectLst/>
                        </a:rPr>
                        <a:t>B</a:t>
                      </a:r>
                      <a:endParaRPr lang="es-CO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$178.960.277</a:t>
                      </a:r>
                      <a:endParaRPr lang="es-CO" sz="14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u="none" strike="noStrike" dirty="0">
                          <a:effectLst/>
                        </a:rPr>
                        <a:t> 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400" b="1" u="none" strike="noStrike" dirty="0">
                          <a:effectLst/>
                        </a:rPr>
                        <a:t>$ 151.660.277</a:t>
                      </a:r>
                      <a:endParaRPr lang="es-CO" sz="14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071116"/>
                  </a:ext>
                </a:extLst>
              </a:tr>
              <a:tr h="23109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600" b="1" u="none" strike="noStrike" dirty="0">
                          <a:effectLst/>
                        </a:rPr>
                        <a:t>TOTAL SEMESTRE A Y B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effectLst/>
                        </a:rPr>
                        <a:t>$635.762.911</a:t>
                      </a:r>
                      <a:endParaRPr lang="es-CO" sz="16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effectLst/>
                        </a:rPr>
                        <a:t>$ 665.462.911</a:t>
                      </a:r>
                      <a:endParaRPr lang="es-CO" sz="1600" b="1" i="0" u="none" strike="noStrike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85" marR="8285" marT="82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945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62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04853" y="331038"/>
            <a:ext cx="10515600" cy="890934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solidFill>
                  <a:srgbClr val="C00000"/>
                </a:solidFill>
              </a:rPr>
              <a:t>CONTACTO PROVEEDORES BASES DE DATOS </a:t>
            </a:r>
            <a:endParaRPr lang="es-CO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36862"/>
              </p:ext>
            </p:extLst>
          </p:nvPr>
        </p:nvGraphicFramePr>
        <p:xfrm>
          <a:off x="432262" y="1320885"/>
          <a:ext cx="11571315" cy="5376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4921">
                  <a:extLst>
                    <a:ext uri="{9D8B030D-6E8A-4147-A177-3AD203B41FA5}">
                      <a16:colId xmlns:a16="http://schemas.microsoft.com/office/drawing/2014/main" val="2387141026"/>
                    </a:ext>
                  </a:extLst>
                </a:gridCol>
                <a:gridCol w="1593738">
                  <a:extLst>
                    <a:ext uri="{9D8B030D-6E8A-4147-A177-3AD203B41FA5}">
                      <a16:colId xmlns:a16="http://schemas.microsoft.com/office/drawing/2014/main" val="1215768351"/>
                    </a:ext>
                  </a:extLst>
                </a:gridCol>
                <a:gridCol w="969615">
                  <a:extLst>
                    <a:ext uri="{9D8B030D-6E8A-4147-A177-3AD203B41FA5}">
                      <a16:colId xmlns:a16="http://schemas.microsoft.com/office/drawing/2014/main" val="1940776434"/>
                    </a:ext>
                  </a:extLst>
                </a:gridCol>
                <a:gridCol w="2027961">
                  <a:extLst>
                    <a:ext uri="{9D8B030D-6E8A-4147-A177-3AD203B41FA5}">
                      <a16:colId xmlns:a16="http://schemas.microsoft.com/office/drawing/2014/main" val="2980016257"/>
                    </a:ext>
                  </a:extLst>
                </a:gridCol>
                <a:gridCol w="1694475">
                  <a:extLst>
                    <a:ext uri="{9D8B030D-6E8A-4147-A177-3AD203B41FA5}">
                      <a16:colId xmlns:a16="http://schemas.microsoft.com/office/drawing/2014/main" val="3857814402"/>
                    </a:ext>
                  </a:extLst>
                </a:gridCol>
                <a:gridCol w="2258197">
                  <a:extLst>
                    <a:ext uri="{9D8B030D-6E8A-4147-A177-3AD203B41FA5}">
                      <a16:colId xmlns:a16="http://schemas.microsoft.com/office/drawing/2014/main" val="146071708"/>
                    </a:ext>
                  </a:extLst>
                </a:gridCol>
                <a:gridCol w="862408">
                  <a:extLst>
                    <a:ext uri="{9D8B030D-6E8A-4147-A177-3AD203B41FA5}">
                      <a16:colId xmlns:a16="http://schemas.microsoft.com/office/drawing/2014/main" val="1549765950"/>
                    </a:ext>
                  </a:extLst>
                </a:gridCol>
              </a:tblGrid>
              <a:tr h="30627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 smtClean="0">
                          <a:effectLst/>
                        </a:rPr>
                        <a:t>EMPRESA / RECURSO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REPRESENTANTE LEGAL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NIT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DIRECCIÓN ENVÍO</a:t>
                      </a:r>
                      <a:endParaRPr lang="es-CO" sz="1100" b="1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REPRESENTANTE </a:t>
                      </a:r>
                      <a:r>
                        <a:rPr lang="es-CO" sz="1100" b="1" u="none" strike="noStrike" dirty="0" smtClean="0">
                          <a:effectLst/>
                        </a:rPr>
                        <a:t> DE </a:t>
                      </a:r>
                      <a:r>
                        <a:rPr lang="es-CO" sz="1100" b="1" u="none" strike="noStrike" dirty="0">
                          <a:effectLst/>
                        </a:rPr>
                        <a:t>VENTAS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CORREO ELECTRONICO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b="1" u="none" strike="noStrike" dirty="0">
                          <a:effectLst/>
                        </a:rPr>
                        <a:t>NÚMERO CELULAR 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706838"/>
                  </a:ext>
                </a:extLst>
              </a:tr>
              <a:tr h="27710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Publiciencia SAS </a:t>
                      </a:r>
                      <a:endParaRPr lang="es-CO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(</a:t>
                      </a:r>
                      <a:r>
                        <a:rPr lang="es-CO" sz="1100" u="none" strike="noStrike" dirty="0">
                          <a:effectLst/>
                        </a:rPr>
                        <a:t>Clinical Key Student)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Jair Saavedra Angulo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860.531.897-8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Cr 7 No. 156-10 Of. 1706, Bogotá D.C.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Edna Margarita </a:t>
                      </a:r>
                      <a:r>
                        <a:rPr lang="es-CO" sz="1100" u="none" strike="noStrike" dirty="0" smtClean="0">
                          <a:effectLst/>
                        </a:rPr>
                        <a:t>Hernández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2"/>
                        </a:rPr>
                        <a:t>edna.hernandez@publiciencia.com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301 7778531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837410"/>
                  </a:ext>
                </a:extLst>
              </a:tr>
              <a:tr h="3208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Publiciencia SAS </a:t>
                      </a:r>
                      <a:endParaRPr lang="es-CO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(</a:t>
                      </a:r>
                      <a:r>
                        <a:rPr lang="es-CO" sz="1100" u="none" strike="noStrike" dirty="0">
                          <a:effectLst/>
                        </a:rPr>
                        <a:t>NNN </a:t>
                      </a:r>
                      <a:r>
                        <a:rPr lang="es-CO" sz="1100" u="none" strike="noStrike" dirty="0" smtClean="0">
                          <a:effectLst/>
                        </a:rPr>
                        <a:t>Consult + Planes </a:t>
                      </a:r>
                      <a:r>
                        <a:rPr lang="es-CO" sz="1100" u="none" strike="noStrike" dirty="0">
                          <a:effectLst/>
                        </a:rPr>
                        <a:t>de Cuidado)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554798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McGraw Hill Interamericana S.A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Pedro Adolfo Vargas Nivia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860032724-1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Carrera 85K # 46A 66 Edifício 2 </a:t>
                      </a:r>
                      <a:r>
                        <a:rPr lang="pt-BR" sz="1100" u="none" strike="noStrike" dirty="0" smtClean="0">
                          <a:effectLst/>
                        </a:rPr>
                        <a:t>Ofc. </a:t>
                      </a:r>
                      <a:r>
                        <a:rPr lang="pt-BR" sz="1100" u="none" strike="noStrike" dirty="0">
                          <a:effectLst/>
                        </a:rPr>
                        <a:t>501, Bogotá D.C.</a:t>
                      </a:r>
                      <a:endParaRPr lang="pt-BR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Iván Useche Cifuentes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>
                          <a:effectLst/>
                          <a:hlinkClick r:id="rId3"/>
                        </a:rPr>
                        <a:t>Ivan.Useche@mheducation.com</a:t>
                      </a:r>
                      <a:endParaRPr lang="es-CO" sz="1050" b="0" i="0" u="sng" strike="noStrike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315 3321450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951548"/>
                  </a:ext>
                </a:extLst>
              </a:tr>
              <a:tr h="45211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Gestión en Información de las Tecnologías - GEINTECH S.A.S. (Britannica)</a:t>
                      </a:r>
                      <a:endParaRPr lang="es-ES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Rodrigo Armando Ordoñez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900.580 982-1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Carrera 92 No 8A-76 apto 408, Bogotá D.C.</a:t>
                      </a:r>
                      <a:endParaRPr lang="pt-BR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Rodrigo Armando Ordoñez Mahecha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4"/>
                        </a:rPr>
                        <a:t>rordonez@geintech.com.co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310 5662974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866547"/>
                  </a:ext>
                </a:extLst>
              </a:tr>
              <a:tr h="31356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Cooperativa Editorial </a:t>
                      </a:r>
                      <a:r>
                        <a:rPr lang="es-CO" sz="1100" u="none" strike="noStrike" dirty="0" smtClean="0">
                          <a:effectLst/>
                        </a:rPr>
                        <a:t>Magisterio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Alfredo Ayarza Bastidas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800.019.370-6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DG 36 bis no. 20-70 Park Way La Soledad Bogotá D.C.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Darío </a:t>
                      </a:r>
                      <a:r>
                        <a:rPr lang="es-CO" sz="1100" u="none" strike="noStrike" dirty="0">
                          <a:effectLst/>
                        </a:rPr>
                        <a:t>Ayarza Bastidas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5"/>
                        </a:rPr>
                        <a:t>dfayarza@magisterio.com.co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320 2347375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640649"/>
                  </a:ext>
                </a:extLst>
              </a:tr>
              <a:tr h="30627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Ecoe Ediciones Limitada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José Ignacio </a:t>
                      </a:r>
                      <a:r>
                        <a:rPr lang="es-CO" sz="1100" u="none" strike="noStrike" dirty="0">
                          <a:effectLst/>
                        </a:rPr>
                        <a:t>Puig Riestra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900 129 305-1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CR 19 63C 32, Brr Chapinero, Bogotá D.C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Oscar Javier </a:t>
                      </a:r>
                      <a:r>
                        <a:rPr lang="es-CO" sz="1100" u="none" strike="noStrike" dirty="0" smtClean="0">
                          <a:effectLst/>
                        </a:rPr>
                        <a:t>Jiménez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6"/>
                        </a:rPr>
                        <a:t>direccioncomercial@ecoeediciones.com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320 8021336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7182923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Sakal &amp; Yara S.A.S </a:t>
                      </a:r>
                      <a:endParaRPr lang="es-CO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(</a:t>
                      </a:r>
                      <a:r>
                        <a:rPr lang="es-CO" sz="1100" u="none" strike="noStrike" dirty="0">
                          <a:effectLst/>
                        </a:rPr>
                        <a:t>Ebsco Host)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Juan Manuel Gutierrez Antolines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900.971.565-1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Carrera 17A #119ª-10, Bogotá D.C.</a:t>
                      </a:r>
                      <a:endParaRPr lang="pt-BR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Daniel Longan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>
                          <a:effectLst/>
                          <a:hlinkClick r:id="rId7"/>
                        </a:rPr>
                        <a:t>dlongan@ebsco.com</a:t>
                      </a:r>
                      <a:endParaRPr lang="es-CO" sz="1050" b="0" i="0" u="sng" strike="noStrike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310 6299809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340280"/>
                  </a:ext>
                </a:extLst>
              </a:tr>
              <a:tr h="3500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E-LIBRO Ltda.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Carlos Javier Borda Perez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900.243.200-4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Transversal 93 # 22D-65, C. 77, Bogotá D.C.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Javier Peñuela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8"/>
                        </a:rPr>
                        <a:t>j.penuela@elibro.co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323 2249383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67536"/>
                  </a:ext>
                </a:extLst>
              </a:tr>
              <a:tr h="350025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DOT.LIB Sucursal Colombia </a:t>
                      </a:r>
                      <a:endParaRPr lang="es-CO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(</a:t>
                      </a:r>
                      <a:r>
                        <a:rPr lang="es-CO" sz="1100" u="none" strike="noStrike" dirty="0">
                          <a:effectLst/>
                        </a:rPr>
                        <a:t>Jstor, Global Plants, Primal Picture)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Pablo Williams Purcallas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900 129 305-1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KR 19 # 118 - 30 OF 211, Bogotá D.C.</a:t>
                      </a:r>
                      <a:endParaRPr lang="en-U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Juan Camilo Romero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9"/>
                        </a:rPr>
                        <a:t>juan.romero@dotlib.com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320 3626601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440280"/>
                  </a:ext>
                </a:extLst>
              </a:tr>
              <a:tr h="277103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>
                          <a:effectLst/>
                        </a:rPr>
                        <a:t>Ediciones de la U Limitada</a:t>
                      </a:r>
                      <a:endParaRPr lang="es-ES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Oswaldo Peñuela Carrión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900 349 018-6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Carrera 27 NO. 27 – 43, Bogotá D.C.</a:t>
                      </a:r>
                      <a:endParaRPr lang="pt-BR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Andrés </a:t>
                      </a:r>
                      <a:r>
                        <a:rPr lang="es-CO" sz="1100" u="none" strike="noStrike" dirty="0">
                          <a:effectLst/>
                        </a:rPr>
                        <a:t>Bernal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10"/>
                        </a:rPr>
                        <a:t>comercial1@edicionesdelau.com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310 3083999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834186"/>
                  </a:ext>
                </a:extLst>
              </a:tr>
              <a:tr h="27710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Digital Content SAS </a:t>
                      </a:r>
                      <a:endParaRPr lang="es-CO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(</a:t>
                      </a:r>
                      <a:r>
                        <a:rPr lang="es-CO" sz="1100" u="none" strike="noStrike" dirty="0">
                          <a:effectLst/>
                        </a:rPr>
                        <a:t>Pearson)</a:t>
                      </a:r>
                      <a:endParaRPr lang="es-CO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Jeferson Ceballos Quintero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900637852-8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CL 22A BIS 44 A - 45</a:t>
                      </a:r>
                      <a:endParaRPr lang="pt-BR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Jhon Jairo Balaguera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11"/>
                        </a:rPr>
                        <a:t>jhon.balaguera@digitalcontent.com.co 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316 4047129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898593"/>
                  </a:ext>
                </a:extLst>
              </a:tr>
              <a:tr h="30627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 dirty="0">
                          <a:effectLst/>
                        </a:rPr>
                        <a:t>Legis Información Profesional S.A. </a:t>
                      </a:r>
                      <a:r>
                        <a:rPr lang="es-ES" sz="1100" u="none" strike="noStrike" dirty="0" smtClean="0">
                          <a:effectLst/>
                        </a:rPr>
                        <a:t>(</a:t>
                      </a:r>
                      <a:r>
                        <a:rPr lang="es-ES" sz="1100" u="none" strike="noStrike" dirty="0">
                          <a:effectLst/>
                        </a:rPr>
                        <a:t>Gestión Humana)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José Antonio Currea Díaz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9008501508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AV CL 26 82 70 Bogotá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Yerly </a:t>
                      </a:r>
                      <a:r>
                        <a:rPr lang="es-CO" sz="1100" u="none" strike="noStrike" dirty="0" smtClean="0">
                          <a:effectLst/>
                        </a:rPr>
                        <a:t>Johanna Rodríguez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12"/>
                        </a:rPr>
                        <a:t>yerly.rodriguez@legis.com.co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313 8590159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851198"/>
                  </a:ext>
                </a:extLst>
              </a:tr>
              <a:tr h="33544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 dirty="0">
                          <a:effectLst/>
                        </a:rPr>
                        <a:t>Legis Información Profesional S.A. </a:t>
                      </a:r>
                      <a:r>
                        <a:rPr lang="es-ES" sz="1100" u="none" strike="noStrike" dirty="0" smtClean="0">
                          <a:effectLst/>
                        </a:rPr>
                        <a:t>(</a:t>
                      </a:r>
                      <a:r>
                        <a:rPr lang="es-ES" sz="1100" u="none" strike="noStrike" dirty="0">
                          <a:effectLst/>
                        </a:rPr>
                        <a:t>Legiscomex)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279991"/>
                  </a:ext>
                </a:extLst>
              </a:tr>
              <a:tr h="306272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u="none" strike="noStrike" dirty="0">
                          <a:effectLst/>
                        </a:rPr>
                        <a:t>Colombia Información Legal SAS </a:t>
                      </a:r>
                      <a:endParaRPr lang="es-ES" sz="1100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es-ES" sz="1100" u="none" strike="noStrike" dirty="0" smtClean="0">
                          <a:effectLst/>
                        </a:rPr>
                        <a:t>(</a:t>
                      </a:r>
                      <a:r>
                        <a:rPr lang="es-ES" sz="1100" u="none" strike="noStrike" dirty="0">
                          <a:effectLst/>
                        </a:rPr>
                        <a:t>Vlex)</a:t>
                      </a:r>
                      <a:endParaRPr lang="es-ES" sz="1100" b="0" i="0" u="none" strike="noStrike" dirty="0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Luis Eduardo Barranco Reiss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>
                          <a:effectLst/>
                        </a:rPr>
                        <a:t>901004967-3</a:t>
                      </a:r>
                      <a:endParaRPr lang="es-CO" sz="1100" b="0" i="0" u="none" strike="noStrike">
                        <a:solidFill>
                          <a:srgbClr val="222222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CL 67 N°7-94 OF 401 Torre Colfondos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 smtClean="0">
                          <a:effectLst/>
                        </a:rPr>
                        <a:t>María </a:t>
                      </a:r>
                      <a:r>
                        <a:rPr lang="es-CO" sz="1100" u="none" strike="noStrike" dirty="0">
                          <a:effectLst/>
                        </a:rPr>
                        <a:t>Carolina Ortiz Guevara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u="sng" strike="noStrike" dirty="0">
                          <a:effectLst/>
                          <a:hlinkClick r:id="rId13"/>
                        </a:rPr>
                        <a:t>mcortiz@vlex.com</a:t>
                      </a:r>
                      <a:endParaRPr lang="es-CO" sz="1050" b="0" i="0" u="sng" strike="noStrike" dirty="0">
                        <a:solidFill>
                          <a:srgbClr val="0563C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100" u="none" strike="noStrike" dirty="0">
                          <a:effectLst/>
                        </a:rPr>
                        <a:t>301 7873119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6446" marR="6446" marT="644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365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88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71353" y="322724"/>
            <a:ext cx="10515600" cy="998161"/>
          </a:xfrm>
        </p:spPr>
        <p:txBody>
          <a:bodyPr>
            <a:normAutofit/>
          </a:bodyPr>
          <a:lstStyle/>
          <a:p>
            <a:pPr algn="ctr"/>
            <a:r>
              <a:rPr lang="es-CO" sz="3600" b="1" dirty="0" smtClean="0">
                <a:solidFill>
                  <a:srgbClr val="C00000"/>
                </a:solidFill>
              </a:rPr>
              <a:t>PROCESO CONVENIO </a:t>
            </a:r>
            <a:r>
              <a:rPr lang="es-CO" sz="3600" b="1" dirty="0">
                <a:solidFill>
                  <a:srgbClr val="C00000"/>
                </a:solidFill>
              </a:rPr>
              <a:t>CONSORCIO COLOMBIA 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944221"/>
              </p:ext>
            </p:extLst>
          </p:nvPr>
        </p:nvGraphicFramePr>
        <p:xfrm>
          <a:off x="689957" y="1471352"/>
          <a:ext cx="8204662" cy="481584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55111">
                  <a:extLst>
                    <a:ext uri="{9D8B030D-6E8A-4147-A177-3AD203B41FA5}">
                      <a16:colId xmlns:a16="http://schemas.microsoft.com/office/drawing/2014/main" val="666860608"/>
                    </a:ext>
                  </a:extLst>
                </a:gridCol>
                <a:gridCol w="7849551">
                  <a:extLst>
                    <a:ext uri="{9D8B030D-6E8A-4147-A177-3AD203B41FA5}">
                      <a16:colId xmlns:a16="http://schemas.microsoft.com/office/drawing/2014/main" val="2384070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sz="1400" b="0" dirty="0" smtClean="0"/>
                        <a:t>1. </a:t>
                      </a:r>
                      <a:endParaRPr lang="es-CO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b="0" dirty="0" smtClean="0"/>
                        <a:t>Se tramita </a:t>
                      </a:r>
                      <a:r>
                        <a:rPr lang="es-ES" sz="1400" b="0" kern="1200" dirty="0" smtClean="0">
                          <a:effectLst/>
                        </a:rPr>
                        <a:t>Formato de Autorización - Universidad del Tolima</a:t>
                      </a:r>
                      <a:r>
                        <a:rPr lang="es-CO" sz="1400" b="0" baseline="0" dirty="0" smtClean="0"/>
                        <a:t> que envía Consortia</a:t>
                      </a:r>
                      <a:r>
                        <a:rPr lang="es-ES" sz="1400" b="0" kern="1200" dirty="0" smtClean="0">
                          <a:effectLst/>
                        </a:rPr>
                        <a:t>, donde se autoriza abonar los Aportes del Gobierno - Consorcio Colombia, a la factura del convenio del año siguiente. Este</a:t>
                      </a:r>
                      <a:r>
                        <a:rPr lang="es-ES" sz="1400" b="0" kern="1200" baseline="0" dirty="0" smtClean="0">
                          <a:effectLst/>
                        </a:rPr>
                        <a:t> formato lo firma el señor Rector, con previo visto bueno del Director Financiero de la UT.</a:t>
                      </a:r>
                      <a:endParaRPr lang="es-CO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50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2. 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dirty="0" smtClean="0"/>
                        <a:t>Se diligencia</a:t>
                      </a:r>
                      <a:r>
                        <a:rPr lang="es-CO" sz="1400" baseline="0" dirty="0" smtClean="0"/>
                        <a:t> el documento </a:t>
                      </a:r>
                      <a:r>
                        <a:rPr lang="es-E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Convenio Específico de Colaboración</a:t>
                      </a:r>
                      <a:r>
                        <a:rPr lang="es-E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s-E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indicaran los productos que se van a suscribir en el paquete opcionales.</a:t>
                      </a:r>
                      <a:r>
                        <a:rPr lang="es-CO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 remite a la Oficina de Contratación para su revisión y a</a:t>
                      </a:r>
                      <a:r>
                        <a:rPr lang="es-E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probado, quienes a su vez enviaran </a:t>
                      </a:r>
                      <a:r>
                        <a:rPr lang="es-ES" sz="1400" kern="1200" dirty="0" smtClean="0">
                          <a:effectLst/>
                        </a:rPr>
                        <a:t>a la Oficina de Jurídica para VoBo y tramite de la firma del señor Rector.</a:t>
                      </a: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832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3.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dirty="0" smtClean="0"/>
                        <a:t>Se solicita </a:t>
                      </a:r>
                      <a:r>
                        <a:rPr lang="es-CO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s-CO" sz="1400" dirty="0" smtClean="0"/>
                        <a:t>Consortia</a:t>
                      </a:r>
                      <a:r>
                        <a:rPr lang="es-CO" sz="1400" baseline="0" dirty="0" smtClean="0"/>
                        <a:t> - </a:t>
                      </a:r>
                      <a:r>
                        <a:rPr lang="es-CO" sz="1400" dirty="0" smtClean="0"/>
                        <a:t>correo electrónico </a:t>
                      </a:r>
                      <a:r>
                        <a:rPr lang="es-CO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andrea.quintero@consortia.com.co</a:t>
                      </a:r>
                      <a:r>
                        <a:rPr lang="es-CO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CO" sz="1400" baseline="0" dirty="0" smtClean="0"/>
                        <a:t>los siguientes documentos: </a:t>
                      </a:r>
                    </a:p>
                    <a:p>
                      <a:pPr algn="just"/>
                      <a:r>
                        <a:rPr lang="es-CO" sz="1400" kern="1200" dirty="0" smtClean="0">
                          <a:effectLst/>
                        </a:rPr>
                        <a:t>- Certificado de antecedentes procuraduría y contraloría de la sociedad cooperante.</a:t>
                      </a:r>
                    </a:p>
                    <a:p>
                      <a:pPr algn="just"/>
                      <a:r>
                        <a:rPr lang="es-CO" sz="1400" kern="1200" dirty="0" smtClean="0">
                          <a:effectLst/>
                        </a:rPr>
                        <a:t>- Certificado de antecedentes de procuraduría, contraloría, antecedentes policía y medidas correctivas del representante legal de la sociedad.</a:t>
                      </a:r>
                    </a:p>
                    <a:p>
                      <a:pPr algn="just"/>
                      <a:r>
                        <a:rPr lang="es-CO" sz="1400" kern="1200" dirty="0" smtClean="0">
                          <a:effectLst/>
                        </a:rPr>
                        <a:t>- Certificado de existencia y representación legal de la sociedad cooperante.</a:t>
                      </a:r>
                    </a:p>
                    <a:p>
                      <a:pPr algn="just"/>
                      <a:r>
                        <a:rPr lang="es-CO" sz="1400" kern="1200" dirty="0" smtClean="0">
                          <a:effectLst/>
                        </a:rPr>
                        <a:t>- Copia cédula de ciudadanía del representante legal de la sociedad cooperante.</a:t>
                      </a:r>
                    </a:p>
                    <a:p>
                      <a:pPr algn="just"/>
                      <a:r>
                        <a:rPr lang="es-CO" sz="1400" kern="1200" dirty="0" smtClean="0">
                          <a:effectLst/>
                        </a:rPr>
                        <a:t>- Declaración juramentada de no encontrarse en inhabilidad por parte de la sociedad cooperante.</a:t>
                      </a:r>
                      <a:endParaRPr lang="es-CO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612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4. 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dirty="0" smtClean="0"/>
                        <a:t>Se tramita oficio con </a:t>
                      </a:r>
                      <a:r>
                        <a:rPr lang="es-ES" sz="1400" kern="1200" dirty="0" smtClean="0">
                          <a:effectLst/>
                        </a:rPr>
                        <a:t>las condiciones financieras para el pago del convenio que se va a suscribir. </a:t>
                      </a:r>
                    </a:p>
                    <a:p>
                      <a:pPr algn="just"/>
                      <a:r>
                        <a:rPr lang="es-ES" sz="1400" kern="1200" dirty="0" smtClean="0">
                          <a:effectLst/>
                        </a:rPr>
                        <a:t>Firman Vicerrector Desarrollo Humano, Director Oficina de Desarrollo Institucional, Director Financiero y </a:t>
                      </a:r>
                      <a:r>
                        <a:rPr lang="pt-BR" sz="1400" kern="1200" dirty="0" smtClean="0">
                          <a:effectLst/>
                        </a:rPr>
                        <a:t>Directora Biblioteca Rafael Parga Cortés.</a:t>
                      </a:r>
                      <a:endParaRPr lang="es-C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4598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5.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O" sz="1400" dirty="0" smtClean="0"/>
                        <a:t>Se elabora formato </a:t>
                      </a:r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Justificación y Pertinencia del Convenio (JC-P04-F01).</a:t>
                      </a:r>
                    </a:p>
                    <a:p>
                      <a:pPr algn="just"/>
                      <a:r>
                        <a:rPr lang="es-E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Firma el supervisor.</a:t>
                      </a:r>
                      <a:endParaRPr lang="es-CO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3565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6. </a:t>
                      </a:r>
                      <a:endParaRPr lang="es-C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400" dirty="0" smtClean="0"/>
                        <a:t>Se elabora</a:t>
                      </a:r>
                      <a:r>
                        <a:rPr lang="es-CO" sz="1400" baseline="0" dirty="0" smtClean="0"/>
                        <a:t> formato </a:t>
                      </a:r>
                      <a:r>
                        <a:rPr lang="es-ES" sz="1400" kern="1200" dirty="0" smtClean="0">
                          <a:effectLst/>
                        </a:rPr>
                        <a:t>Designación y notificación de supervisor para convenio (</a:t>
                      </a:r>
                      <a:r>
                        <a:rPr lang="es-CO" sz="1400" kern="1200" dirty="0" smtClean="0">
                          <a:effectLst/>
                        </a:rPr>
                        <a:t>JC-P04-F02). </a:t>
                      </a:r>
                    </a:p>
                    <a:p>
                      <a:r>
                        <a:rPr lang="es-CO" sz="1400" kern="1200" dirty="0" smtClean="0">
                          <a:effectLst/>
                        </a:rPr>
                        <a:t>Firman ordenador</a:t>
                      </a:r>
                      <a:r>
                        <a:rPr lang="es-CO" sz="1400" kern="1200" baseline="0" dirty="0" smtClean="0">
                          <a:effectLst/>
                        </a:rPr>
                        <a:t> del gasto y Supervisor.</a:t>
                      </a:r>
                      <a:endParaRPr lang="es-CO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811397"/>
                  </a:ext>
                </a:extLst>
              </a:tr>
            </a:tbl>
          </a:graphicData>
        </a:graphic>
      </p:graphicFrame>
      <p:pic>
        <p:nvPicPr>
          <p:cNvPr id="2" name="Imagen 1" descr="Responsabilidad Social Empresarial, la ética de lo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128" y="3469654"/>
            <a:ext cx="2655743" cy="2817538"/>
          </a:xfrm>
          <a:prstGeom prst="rect">
            <a:avLst/>
          </a:prstGeom>
        </p:spPr>
      </p:pic>
      <p:sp>
        <p:nvSpPr>
          <p:cNvPr id="10" name="Llamada de flecha a la izquierda 9"/>
          <p:cNvSpPr/>
          <p:nvPr/>
        </p:nvSpPr>
        <p:spPr>
          <a:xfrm>
            <a:off x="8894619" y="1320885"/>
            <a:ext cx="3092334" cy="2019993"/>
          </a:xfrm>
          <a:prstGeom prst="leftArrowCallout">
            <a:avLst>
              <a:gd name="adj1" fmla="val 25000"/>
              <a:gd name="adj2" fmla="val 25000"/>
              <a:gd name="adj3" fmla="val 18415"/>
              <a:gd name="adj4" fmla="val 78864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accent6">
                    <a:lumMod val="50000"/>
                  </a:schemeClr>
                </a:solidFill>
              </a:rPr>
              <a:t>Todos los documentos que se encuentran enumerados, se envían  al correo electrónico </a:t>
            </a:r>
            <a:r>
              <a:rPr lang="es-CO" u="sng" dirty="0">
                <a:solidFill>
                  <a:sysClr val="windowText" lastClr="000000"/>
                </a:solidFill>
                <a:hlinkClick r:id="rId4"/>
              </a:rPr>
              <a:t>convenioscontratacion@ut.edu.co</a:t>
            </a:r>
            <a:endParaRPr lang="es-CO" dirty="0"/>
          </a:p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0850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40188"/>
            <a:ext cx="10515600" cy="1064664"/>
          </a:xfrm>
        </p:spPr>
        <p:txBody>
          <a:bodyPr>
            <a:normAutofit fontScale="90000"/>
          </a:bodyPr>
          <a:lstStyle/>
          <a:p>
            <a:pPr algn="ctr"/>
            <a:r>
              <a:rPr lang="es-CO" sz="4000" b="1" dirty="0" smtClean="0">
                <a:solidFill>
                  <a:srgbClr val="C00000"/>
                </a:solidFill>
              </a:rPr>
              <a:t>RECURSOS SUSCRITOS </a:t>
            </a:r>
            <a:br>
              <a:rPr lang="es-CO" sz="4000" b="1" dirty="0" smtClean="0">
                <a:solidFill>
                  <a:srgbClr val="C00000"/>
                </a:solidFill>
              </a:rPr>
            </a:br>
            <a:r>
              <a:rPr lang="es-CO" sz="4000" b="1" dirty="0" smtClean="0">
                <a:solidFill>
                  <a:srgbClr val="C00000"/>
                </a:solidFill>
              </a:rPr>
              <a:t>CONSORCIO COLOMBIA 2022 </a:t>
            </a:r>
            <a:endParaRPr lang="es-CO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663267"/>
              </p:ext>
            </p:extLst>
          </p:nvPr>
        </p:nvGraphicFramePr>
        <p:xfrm>
          <a:off x="2601191" y="1778029"/>
          <a:ext cx="6989617" cy="4049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23334">
                  <a:extLst>
                    <a:ext uri="{9D8B030D-6E8A-4147-A177-3AD203B41FA5}">
                      <a16:colId xmlns:a16="http://schemas.microsoft.com/office/drawing/2014/main" val="1960398806"/>
                    </a:ext>
                  </a:extLst>
                </a:gridCol>
                <a:gridCol w="2766283">
                  <a:extLst>
                    <a:ext uri="{9D8B030D-6E8A-4147-A177-3AD203B41FA5}">
                      <a16:colId xmlns:a16="http://schemas.microsoft.com/office/drawing/2014/main" val="1863368162"/>
                    </a:ext>
                  </a:extLst>
                </a:gridCol>
              </a:tblGrid>
              <a:tr h="5044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EDITORES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effectLst/>
                        </a:rPr>
                        <a:t>VALOR </a:t>
                      </a:r>
                      <a:r>
                        <a:rPr lang="es-MX" sz="1600" b="1" u="none" strike="noStrike" dirty="0" smtClean="0">
                          <a:effectLst/>
                        </a:rPr>
                        <a:t>USD 2022</a:t>
                      </a:r>
                      <a:r>
                        <a:rPr lang="es-MX" sz="1600" b="1" u="none" strike="noStrike" dirty="0">
                          <a:effectLst/>
                        </a:rPr>
                        <a:t/>
                      </a:r>
                      <a:br>
                        <a:rPr lang="es-MX" sz="1600" b="1" u="none" strike="noStrike" dirty="0">
                          <a:effectLst/>
                        </a:rPr>
                      </a:br>
                      <a:r>
                        <a:rPr lang="es-MX" sz="1600" b="1" u="none" strike="noStrike" dirty="0">
                          <a:effectLst/>
                        </a:rPr>
                        <a:t>(Paquete Básico)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748897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Oxford University Press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$ 202.721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756793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Taylor &amp; Francis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594773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Springer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3877871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Elsevier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629712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Sage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890809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s-CO" sz="1600" u="none" strike="noStrike" dirty="0">
                          <a:effectLst/>
                        </a:rPr>
                        <a:t>ORCID – Consorcio Colombia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405202"/>
                  </a:ext>
                </a:extLst>
              </a:tr>
              <a:tr h="25220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effectLst/>
                        </a:rPr>
                        <a:t>Opcionales </a:t>
                      </a:r>
                      <a:r>
                        <a:rPr lang="es-CO" sz="1600" b="1" u="none" strike="noStrike" dirty="0" smtClean="0">
                          <a:effectLst/>
                        </a:rPr>
                        <a:t>Suscritos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909079"/>
                  </a:ext>
                </a:extLst>
              </a:tr>
              <a:tr h="5044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Elsevier - Mendeley Institutional Edition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$ 4.060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306495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Booklick Deluxe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$ 5.507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319438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l" fontAlgn="b"/>
                      <a:r>
                        <a:rPr lang="es-CO" sz="1600" u="none" strike="noStrike" dirty="0">
                          <a:effectLst/>
                        </a:rPr>
                        <a:t>Taylor &amp; Francis (Nuevo)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u="none" strike="noStrike" dirty="0">
                          <a:effectLst/>
                        </a:rPr>
                        <a:t>$ 12.167</a:t>
                      </a:r>
                      <a:endParaRPr lang="es-C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13006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ctr" fontAlgn="b"/>
                      <a:r>
                        <a:rPr lang="es-CO" sz="1600" b="1" u="none" strike="noStrike" dirty="0">
                          <a:effectLst/>
                        </a:rPr>
                        <a:t>TOTAL USD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effectLst/>
                        </a:rPr>
                        <a:t>$ 224.455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304246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 smtClean="0">
                          <a:effectLst/>
                        </a:rPr>
                        <a:t>VALOR COP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u="none" strike="noStrike" dirty="0">
                          <a:effectLst/>
                        </a:rPr>
                        <a:t>$ 874.375.202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405232"/>
                  </a:ext>
                </a:extLst>
              </a:tr>
              <a:tr h="25220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s-CO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APLICANDO DESCUENTO SALDO A FAVOR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$736.940.173</a:t>
                      </a:r>
                      <a:endParaRPr lang="es-CO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039069"/>
                  </a:ext>
                </a:extLst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106763" y="6010101"/>
            <a:ext cx="873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</a:t>
            </a:r>
            <a:r>
              <a:rPr lang="es-ES" dirty="0" smtClean="0"/>
              <a:t>aldo </a:t>
            </a:r>
            <a:r>
              <a:rPr lang="es-ES" dirty="0"/>
              <a:t>a favor de $137.435.029 por cuenta de los aportes del Gobierno al Consorcio en 2021</a:t>
            </a:r>
            <a:endParaRPr lang="es-E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3138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1741</Words>
  <Application>Microsoft Office PowerPoint</Application>
  <PresentationFormat>Panorámica</PresentationFormat>
  <Paragraphs>348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Tema de Office</vt:lpstr>
      <vt:lpstr>BIBLIOTECA RAFAEL PARGA CORTÉS SUSCRIPCIÓN Y RENOVACIÓN BASES DE DATOS </vt:lpstr>
      <vt:lpstr>PROCESO CONTRATACIÓN BASES DE DATOS</vt:lpstr>
      <vt:lpstr>PROCESO CONTRATACIÓN BASES DE DATOS</vt:lpstr>
      <vt:lpstr>PROCESO CONTRATACIÓN BASES DE DATOS</vt:lpstr>
      <vt:lpstr>PROCESO CONTRATACIÓN BASES DE DATOS</vt:lpstr>
      <vt:lpstr>RENOVACIÓN BASES DE DATOS </vt:lpstr>
      <vt:lpstr>CONTACTO PROVEEDORES BASES DE DATOS </vt:lpstr>
      <vt:lpstr>PROCESO CONVENIO CONSORCIO COLOMBIA </vt:lpstr>
      <vt:lpstr>RECURSOS SUSCRITOS  CONSORCIO COLOMBIA 2022 </vt:lpstr>
      <vt:lpstr>CONTACTOS CONSORTIA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 Aven</dc:creator>
  <cp:lastModifiedBy>UT</cp:lastModifiedBy>
  <cp:revision>69</cp:revision>
  <dcterms:created xsi:type="dcterms:W3CDTF">2020-07-23T17:53:57Z</dcterms:created>
  <dcterms:modified xsi:type="dcterms:W3CDTF">2022-02-01T14:11:53Z</dcterms:modified>
</cp:coreProperties>
</file>